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83"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7" r:id="rId36"/>
    <p:sldId id="360" r:id="rId37"/>
    <p:sldId id="361" r:id="rId38"/>
    <p:sldId id="362" r:id="rId39"/>
    <p:sldId id="363" r:id="rId40"/>
    <p:sldId id="364" r:id="rId41"/>
    <p:sldId id="365" r:id="rId42"/>
    <p:sldId id="366"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4" r:id="rId57"/>
    <p:sldId id="381" r:id="rId58"/>
    <p:sldId id="382" r:id="rId59"/>
    <p:sldId id="385" r:id="rId60"/>
  </p:sldIdLst>
  <p:sldSz cx="9144000" cy="6858000" type="screen4x3"/>
  <p:notesSz cx="6797675" cy="9928225"/>
  <p:defaultTex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EB0A4"/>
    <a:srgbClr val="ED1A3B"/>
    <a:srgbClr val="F6A1A8"/>
    <a:srgbClr val="98002E"/>
    <a:srgbClr val="FFE39C"/>
    <a:srgbClr val="62CAE3"/>
    <a:srgbClr val="786860"/>
    <a:srgbClr val="2EAFA4"/>
    <a:srgbClr val="EEE8E5"/>
    <a:srgbClr val="D110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9CF1AB2-1976-4502-BF36-3FF5EA218861}" styleName="Middels stil 4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ys stil 1 - aks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iddels stil 3 - aks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2833802-FEF1-4C79-8D5D-14CF1EAF98D9}" styleName="Lys stil 2 - aks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96071" autoAdjust="0"/>
  </p:normalViewPr>
  <p:slideViewPr>
    <p:cSldViewPr snapToGrid="0" snapToObjects="1" showGuides="1">
      <p:cViewPr varScale="1">
        <p:scale>
          <a:sx n="66" d="100"/>
          <a:sy n="66" d="100"/>
        </p:scale>
        <p:origin x="-108" y="-264"/>
      </p:cViewPr>
      <p:guideLst>
        <p:guide orient="horz" pos="1424"/>
        <p:guide orient="horz" pos="3550"/>
        <p:guide orient="horz" pos="182"/>
        <p:guide orient="horz" pos="1147"/>
        <p:guide pos="5579"/>
        <p:guide pos="2927"/>
        <p:guide pos="2839"/>
        <p:guide pos="181"/>
        <p:guide pos="4965"/>
        <p:guide pos="997"/>
      </p:guideLst>
    </p:cSldViewPr>
  </p:slideViewPr>
  <p:outlineViewPr>
    <p:cViewPr>
      <p:scale>
        <a:sx n="33" d="100"/>
        <a:sy n="33" d="100"/>
      </p:scale>
      <p:origin x="0" y="258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3"/>
            <a:ext cx="2945659" cy="496411"/>
          </a:xfrm>
          <a:prstGeom prst="rect">
            <a:avLst/>
          </a:prstGeom>
          <a:noFill/>
          <a:ln w="9525">
            <a:noFill/>
            <a:miter lim="800000"/>
            <a:headEnd/>
            <a:tailEnd/>
          </a:ln>
          <a:effectLst/>
        </p:spPr>
        <p:txBody>
          <a:bodyPr vert="horz" wrap="square" lIns="92136" tIns="46067" rIns="92136" bIns="46067" numCol="1" anchor="t" anchorCtr="0" compatLnSpc="1">
            <a:prstTxWarp prst="textNoShape">
              <a:avLst/>
            </a:prstTxWarp>
          </a:bodyPr>
          <a:lstStyle>
            <a:lvl1pPr algn="l">
              <a:defRPr sz="1200" b="0">
                <a:solidFill>
                  <a:schemeClr val="tx1"/>
                </a:solidFill>
              </a:defRPr>
            </a:lvl1pPr>
          </a:lstStyle>
          <a:p>
            <a:endParaRPr lang="en-GB"/>
          </a:p>
        </p:txBody>
      </p:sp>
      <p:sp>
        <p:nvSpPr>
          <p:cNvPr id="70659" name="Rectangle 3"/>
          <p:cNvSpPr>
            <a:spLocks noGrp="1" noChangeArrowheads="1"/>
          </p:cNvSpPr>
          <p:nvPr>
            <p:ph type="dt" sz="quarter" idx="1"/>
          </p:nvPr>
        </p:nvSpPr>
        <p:spPr bwMode="auto">
          <a:xfrm>
            <a:off x="3850445" y="3"/>
            <a:ext cx="2945659" cy="496411"/>
          </a:xfrm>
          <a:prstGeom prst="rect">
            <a:avLst/>
          </a:prstGeom>
          <a:noFill/>
          <a:ln w="9525">
            <a:noFill/>
            <a:miter lim="800000"/>
            <a:headEnd/>
            <a:tailEnd/>
          </a:ln>
          <a:effectLst/>
        </p:spPr>
        <p:txBody>
          <a:bodyPr vert="horz" wrap="square" lIns="92136" tIns="46067" rIns="92136" bIns="46067" numCol="1" anchor="t" anchorCtr="0" compatLnSpc="1">
            <a:prstTxWarp prst="textNoShape">
              <a:avLst/>
            </a:prstTxWarp>
          </a:bodyPr>
          <a:lstStyle>
            <a:lvl1pPr algn="r">
              <a:defRPr sz="1200" b="0">
                <a:solidFill>
                  <a:schemeClr val="tx1"/>
                </a:solidFill>
              </a:defRPr>
            </a:lvl1pPr>
          </a:lstStyle>
          <a:p>
            <a:endParaRPr lang="en-GB"/>
          </a:p>
        </p:txBody>
      </p:sp>
      <p:sp>
        <p:nvSpPr>
          <p:cNvPr id="70660" name="Rectangle 4"/>
          <p:cNvSpPr>
            <a:spLocks noGrp="1" noChangeArrowheads="1"/>
          </p:cNvSpPr>
          <p:nvPr>
            <p:ph type="ftr" sz="quarter" idx="2"/>
          </p:nvPr>
        </p:nvSpPr>
        <p:spPr bwMode="auto">
          <a:xfrm>
            <a:off x="1" y="9430095"/>
            <a:ext cx="2945659" cy="496411"/>
          </a:xfrm>
          <a:prstGeom prst="rect">
            <a:avLst/>
          </a:prstGeom>
          <a:noFill/>
          <a:ln w="9525">
            <a:noFill/>
            <a:miter lim="800000"/>
            <a:headEnd/>
            <a:tailEnd/>
          </a:ln>
          <a:effectLst/>
        </p:spPr>
        <p:txBody>
          <a:bodyPr vert="horz" wrap="square" lIns="92136" tIns="46067" rIns="92136" bIns="46067" numCol="1" anchor="b" anchorCtr="0" compatLnSpc="1">
            <a:prstTxWarp prst="textNoShape">
              <a:avLst/>
            </a:prstTxWarp>
          </a:bodyPr>
          <a:lstStyle>
            <a:lvl1pPr algn="l">
              <a:defRPr sz="1200" b="0">
                <a:solidFill>
                  <a:schemeClr val="tx1"/>
                </a:solidFill>
              </a:defRPr>
            </a:lvl1pPr>
          </a:lstStyle>
          <a:p>
            <a:endParaRPr lang="en-GB"/>
          </a:p>
        </p:txBody>
      </p:sp>
      <p:sp>
        <p:nvSpPr>
          <p:cNvPr id="70661" name="Rectangle 5"/>
          <p:cNvSpPr>
            <a:spLocks noGrp="1" noChangeArrowheads="1"/>
          </p:cNvSpPr>
          <p:nvPr>
            <p:ph type="sldNum" sz="quarter" idx="3"/>
          </p:nvPr>
        </p:nvSpPr>
        <p:spPr bwMode="auto">
          <a:xfrm>
            <a:off x="3850445" y="9430095"/>
            <a:ext cx="2945659" cy="496411"/>
          </a:xfrm>
          <a:prstGeom prst="rect">
            <a:avLst/>
          </a:prstGeom>
          <a:noFill/>
          <a:ln w="9525">
            <a:noFill/>
            <a:miter lim="800000"/>
            <a:headEnd/>
            <a:tailEnd/>
          </a:ln>
          <a:effectLst/>
        </p:spPr>
        <p:txBody>
          <a:bodyPr vert="horz" wrap="square" lIns="92136" tIns="46067" rIns="92136" bIns="46067" numCol="1" anchor="b" anchorCtr="0" compatLnSpc="1">
            <a:prstTxWarp prst="textNoShape">
              <a:avLst/>
            </a:prstTxWarp>
          </a:bodyPr>
          <a:lstStyle>
            <a:lvl1pPr algn="r">
              <a:defRPr sz="1200" b="0">
                <a:solidFill>
                  <a:schemeClr val="tx1"/>
                </a:solidFill>
              </a:defRPr>
            </a:lvl1pPr>
          </a:lstStyle>
          <a:p>
            <a:fld id="{EC5F8860-48C9-4C68-817D-61F7F16F952D}" type="slidenum">
              <a:rPr lang="en-GB"/>
              <a:pPr/>
              <a:t>‹#›</a:t>
            </a:fld>
            <a:endParaRPr lang="en-GB"/>
          </a:p>
        </p:txBody>
      </p:sp>
    </p:spTree>
    <p:extLst>
      <p:ext uri="{BB962C8B-B14F-4D97-AF65-F5344CB8AC3E}">
        <p14:creationId xmlns:p14="http://schemas.microsoft.com/office/powerpoint/2010/main" xmlns="" val="3846138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3"/>
            <a:ext cx="2945659" cy="496411"/>
          </a:xfrm>
          <a:prstGeom prst="rect">
            <a:avLst/>
          </a:prstGeom>
          <a:noFill/>
          <a:ln w="9525">
            <a:noFill/>
            <a:miter lim="800000"/>
            <a:headEnd/>
            <a:tailEnd/>
          </a:ln>
          <a:effectLst/>
        </p:spPr>
        <p:txBody>
          <a:bodyPr vert="horz" wrap="square" lIns="92136" tIns="46067" rIns="92136" bIns="46067" numCol="1" anchor="t" anchorCtr="0" compatLnSpc="1">
            <a:prstTxWarp prst="textNoShape">
              <a:avLst/>
            </a:prstTxWarp>
          </a:bodyPr>
          <a:lstStyle>
            <a:lvl1pPr algn="l">
              <a:defRPr sz="1200" b="0">
                <a:solidFill>
                  <a:schemeClr val="tx1"/>
                </a:solidFill>
              </a:defRPr>
            </a:lvl1pPr>
          </a:lstStyle>
          <a:p>
            <a:endParaRPr lang="en-GB"/>
          </a:p>
        </p:txBody>
      </p:sp>
      <p:sp>
        <p:nvSpPr>
          <p:cNvPr id="11267" name="Rectangle 3"/>
          <p:cNvSpPr>
            <a:spLocks noGrp="1" noChangeArrowheads="1"/>
          </p:cNvSpPr>
          <p:nvPr>
            <p:ph type="dt" idx="1"/>
          </p:nvPr>
        </p:nvSpPr>
        <p:spPr bwMode="auto">
          <a:xfrm>
            <a:off x="3850445" y="3"/>
            <a:ext cx="2945659" cy="496411"/>
          </a:xfrm>
          <a:prstGeom prst="rect">
            <a:avLst/>
          </a:prstGeom>
          <a:noFill/>
          <a:ln w="9525">
            <a:noFill/>
            <a:miter lim="800000"/>
            <a:headEnd/>
            <a:tailEnd/>
          </a:ln>
          <a:effectLst/>
        </p:spPr>
        <p:txBody>
          <a:bodyPr vert="horz" wrap="square" lIns="92136" tIns="46067" rIns="92136" bIns="46067" numCol="1" anchor="t" anchorCtr="0" compatLnSpc="1">
            <a:prstTxWarp prst="textNoShape">
              <a:avLst/>
            </a:prstTxWarp>
          </a:bodyPr>
          <a:lstStyle>
            <a:lvl1pPr algn="r">
              <a:defRPr sz="1200" b="0">
                <a:solidFill>
                  <a:schemeClr val="tx1"/>
                </a:solidFill>
              </a:defRPr>
            </a:lvl1pPr>
          </a:lstStyle>
          <a:p>
            <a:endParaRPr lang="en-GB"/>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79768" y="4715908"/>
            <a:ext cx="5438140" cy="4467701"/>
          </a:xfrm>
          <a:prstGeom prst="rect">
            <a:avLst/>
          </a:prstGeom>
          <a:noFill/>
          <a:ln w="9525">
            <a:noFill/>
            <a:miter lim="800000"/>
            <a:headEnd/>
            <a:tailEnd/>
          </a:ln>
          <a:effectLst/>
        </p:spPr>
        <p:txBody>
          <a:bodyPr vert="horz" wrap="square" lIns="92136" tIns="46067" rIns="92136" bIns="4606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0" name="Rectangle 6"/>
          <p:cNvSpPr>
            <a:spLocks noGrp="1" noChangeArrowheads="1"/>
          </p:cNvSpPr>
          <p:nvPr>
            <p:ph type="ftr" sz="quarter" idx="4"/>
          </p:nvPr>
        </p:nvSpPr>
        <p:spPr bwMode="auto">
          <a:xfrm>
            <a:off x="1" y="9430095"/>
            <a:ext cx="2945659" cy="496411"/>
          </a:xfrm>
          <a:prstGeom prst="rect">
            <a:avLst/>
          </a:prstGeom>
          <a:noFill/>
          <a:ln w="9525">
            <a:noFill/>
            <a:miter lim="800000"/>
            <a:headEnd/>
            <a:tailEnd/>
          </a:ln>
          <a:effectLst/>
        </p:spPr>
        <p:txBody>
          <a:bodyPr vert="horz" wrap="square" lIns="92136" tIns="46067" rIns="92136" bIns="46067" numCol="1" anchor="b" anchorCtr="0" compatLnSpc="1">
            <a:prstTxWarp prst="textNoShape">
              <a:avLst/>
            </a:prstTxWarp>
          </a:bodyPr>
          <a:lstStyle>
            <a:lvl1pPr algn="l">
              <a:defRPr sz="1200" b="0">
                <a:solidFill>
                  <a:schemeClr val="tx1"/>
                </a:solidFill>
              </a:defRPr>
            </a:lvl1pPr>
          </a:lstStyle>
          <a:p>
            <a:endParaRPr lang="en-GB"/>
          </a:p>
        </p:txBody>
      </p:sp>
      <p:sp>
        <p:nvSpPr>
          <p:cNvPr id="11271" name="Rectangle 7"/>
          <p:cNvSpPr>
            <a:spLocks noGrp="1" noChangeArrowheads="1"/>
          </p:cNvSpPr>
          <p:nvPr>
            <p:ph type="sldNum" sz="quarter" idx="5"/>
          </p:nvPr>
        </p:nvSpPr>
        <p:spPr bwMode="auto">
          <a:xfrm>
            <a:off x="3850445" y="9430095"/>
            <a:ext cx="2945659" cy="496411"/>
          </a:xfrm>
          <a:prstGeom prst="rect">
            <a:avLst/>
          </a:prstGeom>
          <a:noFill/>
          <a:ln w="9525">
            <a:noFill/>
            <a:miter lim="800000"/>
            <a:headEnd/>
            <a:tailEnd/>
          </a:ln>
          <a:effectLst/>
        </p:spPr>
        <p:txBody>
          <a:bodyPr vert="horz" wrap="square" lIns="92136" tIns="46067" rIns="92136" bIns="46067" numCol="1" anchor="b" anchorCtr="0" compatLnSpc="1">
            <a:prstTxWarp prst="textNoShape">
              <a:avLst/>
            </a:prstTxWarp>
          </a:bodyPr>
          <a:lstStyle>
            <a:lvl1pPr algn="r">
              <a:defRPr sz="1200" b="0">
                <a:solidFill>
                  <a:schemeClr val="tx1"/>
                </a:solidFill>
              </a:defRPr>
            </a:lvl1pPr>
          </a:lstStyle>
          <a:p>
            <a:fld id="{412EE8EA-C253-437D-87DE-9C078F6FCEED}" type="slidenum">
              <a:rPr lang="en-GB"/>
              <a:pPr/>
              <a:t>‹#›</a:t>
            </a:fld>
            <a:endParaRPr lang="en-GB"/>
          </a:p>
        </p:txBody>
      </p:sp>
    </p:spTree>
    <p:extLst>
      <p:ext uri="{BB962C8B-B14F-4D97-AF65-F5344CB8AC3E}">
        <p14:creationId xmlns:p14="http://schemas.microsoft.com/office/powerpoint/2010/main" xmlns="" val="27044942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dt" sz="quarter" idx="1"/>
          </p:nvPr>
        </p:nvSpPr>
        <p:spPr>
          <a:ln/>
        </p:spPr>
        <p:txBody>
          <a:bodyPr/>
          <a:lstStyle/>
          <a:p>
            <a:fld id="{6DDD586B-AA76-4ACA-9F01-0C7023B79F62}" type="datetime1">
              <a:rPr lang="nb-NO"/>
              <a:pPr/>
              <a:t>22.02.2011</a:t>
            </a:fld>
            <a:endParaRPr lang="nb-NO"/>
          </a:p>
        </p:txBody>
      </p:sp>
      <p:sp>
        <p:nvSpPr>
          <p:cNvPr id="483330" name="Rectangle 2"/>
          <p:cNvSpPr>
            <a:spLocks noGrp="1" noRot="1" noChangeAspect="1" noChangeArrowheads="1" noTextEdit="1"/>
          </p:cNvSpPr>
          <p:nvPr>
            <p:ph type="sldImg"/>
          </p:nvPr>
        </p:nvSpPr>
        <p:spPr>
          <a:xfrm>
            <a:off x="1082675" y="868363"/>
            <a:ext cx="4632325" cy="3473450"/>
          </a:xfrm>
          <a:ln w="12700" cap="flat">
            <a:solidFill>
              <a:schemeClr val="tx1"/>
            </a:solidFill>
          </a:ln>
        </p:spPr>
      </p:sp>
      <p:sp>
        <p:nvSpPr>
          <p:cNvPr id="483331" name="Rectangle 3"/>
          <p:cNvSpPr>
            <a:spLocks noGrp="1" noChangeArrowheads="1"/>
          </p:cNvSpPr>
          <p:nvPr>
            <p:ph type="body" idx="1"/>
          </p:nvPr>
        </p:nvSpPr>
        <p:spPr>
          <a:xfrm>
            <a:off x="907765" y="4732792"/>
            <a:ext cx="4980522" cy="4336244"/>
          </a:xfrm>
          <a:ln/>
        </p:spPr>
        <p:txBody>
          <a:bodyPr lIns="93760" tIns="46880" rIns="93760" bIns="46880"/>
          <a:lstStyle/>
          <a:p>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r>
              <a:rPr lang="nb-NO" dirty="0"/>
              <a:t>I vår globale organisasjon hersker det en viss ”paranoia” på dette området. Noen tror at enhver kontroll hvor det benyttes en utskrift fra et IT-system er IT-avhengig. Dette er ikke riktig. IT-avhengige kontroller er de kontrollene der hele effekten faller bort dersom det er feil i IT-systemet. Dette skillet er forsøkt illustrert i eksemplene.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r>
              <a:rPr lang="nb-NO"/>
              <a:t>Dette er en forlengelse av eksemplet foran. Igjen finnes det mange eksempler, løsningsforslag osv. fra vår globale organisasjon som kategoriserer avstemminger som ITDM. Som det fremgår av sliden, er dette ikke tilfellet.</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sp>
        <p:nvSpPr>
          <p:cNvPr id="7183" name="Rectangle 15"/>
          <p:cNvSpPr>
            <a:spLocks noChangeArrowheads="1"/>
          </p:cNvSpPr>
          <p:nvPr/>
        </p:nvSpPr>
        <p:spPr bwMode="gray">
          <a:xfrm>
            <a:off x="0" y="287338"/>
            <a:ext cx="8853488" cy="5326062"/>
          </a:xfrm>
          <a:prstGeom prst="rect">
            <a:avLst/>
          </a:prstGeom>
          <a:solidFill>
            <a:srgbClr val="2EAFA4"/>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nb-NO" smtClean="0"/>
              <a:t>Klikk for å redigere tittelstil</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nb-NO" smtClean="0"/>
              <a:t>Klikk for å redigere undertittelstil i malen</a:t>
            </a:r>
            <a:endParaRPr lang="en-GB"/>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38"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smtClean="0"/>
              <a:t>Avdelingsledermøte</a:t>
            </a:r>
            <a:endParaRPr lang="en-GB" dirty="0"/>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smtClean="0"/>
              <a:t>Side </a:t>
            </a:r>
            <a:fld id="{EB371873-BAF8-421E-A180-A2821999BACA}" type="slidenum">
              <a:rPr lang="en-GB" smtClean="0"/>
              <a:pPr/>
              <a:t>‹#›</a:t>
            </a:fld>
            <a:endParaRPr lang="en-GB" dirty="0"/>
          </a:p>
        </p:txBody>
      </p:sp>
      <p:sp>
        <p:nvSpPr>
          <p:cNvPr id="7193"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569325" cy="971550"/>
          </a:xfrm>
        </p:spPr>
        <p:txBody>
          <a:bodyPr/>
          <a:lstStyle/>
          <a:p>
            <a:r>
              <a:rPr lang="nb-NO" smtClean="0"/>
              <a:t>Klikk for å redigere tittelstil</a:t>
            </a:r>
            <a:endParaRPr lang="en-GB" dirty="0"/>
          </a:p>
        </p:txBody>
      </p:sp>
      <p:sp>
        <p:nvSpPr>
          <p:cNvPr id="3" name="Text Placeholder 2"/>
          <p:cNvSpPr>
            <a:spLocks noGrp="1"/>
          </p:cNvSpPr>
          <p:nvPr>
            <p:ph type="body" sz="half" idx="1"/>
          </p:nvPr>
        </p:nvSpPr>
        <p:spPr>
          <a:xfrm>
            <a:off x="287338" y="1820863"/>
            <a:ext cx="4208462" cy="3813175"/>
          </a:xfrm>
        </p:spPr>
        <p:txBody>
          <a:bodyPr/>
          <a:lstStyle>
            <a:lvl1pPr>
              <a:defRPr sz="1600"/>
            </a:lvl1pPr>
            <a:lvl2pPr>
              <a:defRPr sz="1600"/>
            </a:lvl2pPr>
            <a:lvl3pPr>
              <a:defRPr sz="1200"/>
            </a:lvl3pPr>
            <a:lvl4pPr>
              <a:defRPr sz="1200"/>
            </a:lvl4pPr>
            <a:lvl5pPr>
              <a:defRPr sz="12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dirty="0"/>
          </a:p>
        </p:txBody>
      </p:sp>
      <p:sp>
        <p:nvSpPr>
          <p:cNvPr id="4" name="Content Placeholder 3"/>
          <p:cNvSpPr>
            <a:spLocks noGrp="1"/>
          </p:cNvSpPr>
          <p:nvPr>
            <p:ph sz="half" idx="2"/>
          </p:nvPr>
        </p:nvSpPr>
        <p:spPr>
          <a:xfrm>
            <a:off x="4648200" y="1820863"/>
            <a:ext cx="4208463" cy="3813175"/>
          </a:xfrm>
        </p:spPr>
        <p:txBody>
          <a:bodyPr/>
          <a:lstStyle>
            <a:lvl1pPr>
              <a:defRPr sz="1600"/>
            </a:lvl1pPr>
            <a:lvl2pPr>
              <a:defRPr sz="1600"/>
            </a:lvl2pPr>
            <a:lvl3pPr>
              <a:defRPr sz="1200"/>
            </a:lvl3pPr>
            <a:lvl4pPr>
              <a:defRPr sz="1200"/>
            </a:lvl4pPr>
            <a:lvl5pPr>
              <a:defRPr sz="12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dirty="0"/>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a:p>
        </p:txBody>
      </p:sp>
      <p:sp>
        <p:nvSpPr>
          <p:cNvPr id="6" name="Footer Placeholder 5"/>
          <p:cNvSpPr>
            <a:spLocks noGrp="1"/>
          </p:cNvSpPr>
          <p:nvPr>
            <p:ph type="ftr" sz="quarter" idx="11"/>
          </p:nvPr>
        </p:nvSpPr>
        <p:spPr>
          <a:xfrm>
            <a:off x="649288" y="6327775"/>
            <a:ext cx="6692900" cy="158750"/>
          </a:xfrm>
        </p:spPr>
        <p:txBody>
          <a:bodyPr/>
          <a:lstStyle>
            <a:lvl1pPr>
              <a:defRPr/>
            </a:lvl1pPr>
          </a:lstStyle>
          <a:p>
            <a:r>
              <a:rPr lang="en-GB" smtClean="0"/>
              <a:t>Avdelingsledermøte</a:t>
            </a:r>
            <a:endParaRPr lang="en-GB" dirty="0"/>
          </a:p>
        </p:txBody>
      </p:sp>
      <p:sp>
        <p:nvSpPr>
          <p:cNvPr id="7" name="Slide Number Placeholder 6"/>
          <p:cNvSpPr>
            <a:spLocks noGrp="1"/>
          </p:cNvSpPr>
          <p:nvPr>
            <p:ph type="sldNum" sz="quarter" idx="12"/>
          </p:nvPr>
        </p:nvSpPr>
        <p:spPr>
          <a:xfrm>
            <a:off x="649288" y="6486525"/>
            <a:ext cx="2133600" cy="165100"/>
          </a:xfrm>
        </p:spPr>
        <p:txBody>
          <a:bodyPr/>
          <a:lstStyle>
            <a:lvl1pPr>
              <a:defRPr/>
            </a:lvl1pPr>
          </a:lstStyle>
          <a:p>
            <a:r>
              <a:rPr lang="en-GB" dirty="0" smtClean="0"/>
              <a:t>Side </a:t>
            </a:r>
            <a:fld id="{558AC349-A4D6-4645-B667-1FE670EA57E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tel og tekst over innhold">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569325" cy="971550"/>
          </a:xfrm>
        </p:spPr>
        <p:txBody>
          <a:bodyPr/>
          <a:lstStyle/>
          <a:p>
            <a:r>
              <a:rPr lang="nb-NO" smtClean="0"/>
              <a:t>Klikk for å redigere tittelstil</a:t>
            </a:r>
            <a:endParaRPr lang="en-GB"/>
          </a:p>
        </p:txBody>
      </p:sp>
      <p:sp>
        <p:nvSpPr>
          <p:cNvPr id="3" name="Text Placeholder 2"/>
          <p:cNvSpPr>
            <a:spLocks noGrp="1"/>
          </p:cNvSpPr>
          <p:nvPr>
            <p:ph type="body" sz="half" idx="1"/>
          </p:nvPr>
        </p:nvSpPr>
        <p:spPr>
          <a:xfrm>
            <a:off x="287338" y="1820864"/>
            <a:ext cx="8569325" cy="457200"/>
          </a:xfrm>
        </p:spPr>
        <p:txBody>
          <a:bodyPr/>
          <a:lstStyle>
            <a:lvl1pPr>
              <a:defRPr sz="1600"/>
            </a:lvl1pPr>
            <a:lvl2pPr>
              <a:defRPr sz="1600"/>
            </a:lvl2pPr>
            <a:lvl3pPr>
              <a:defRPr sz="1200" i="0"/>
            </a:lvl3pPr>
            <a:lvl4pPr>
              <a:defRPr sz="1200" i="0"/>
            </a:lvl4pPr>
            <a:lvl5pPr>
              <a:defRPr sz="1200" i="0"/>
            </a:lvl5pPr>
          </a:lstStyle>
          <a:p>
            <a:pPr lvl="0"/>
            <a:r>
              <a:rPr lang="nb-NO" smtClean="0"/>
              <a:t>Klikk for å redigere tekststiler i malen</a:t>
            </a:r>
          </a:p>
        </p:txBody>
      </p:sp>
      <p:sp>
        <p:nvSpPr>
          <p:cNvPr id="4" name="Content Placeholder 3"/>
          <p:cNvSpPr>
            <a:spLocks noGrp="1"/>
          </p:cNvSpPr>
          <p:nvPr>
            <p:ph sz="half" idx="2"/>
          </p:nvPr>
        </p:nvSpPr>
        <p:spPr>
          <a:xfrm>
            <a:off x="287339" y="2278064"/>
            <a:ext cx="7594600" cy="3355974"/>
          </a:xfrm>
        </p:spPr>
        <p:txBody>
          <a:bodyPr/>
          <a:lstStyle>
            <a:lvl1pPr>
              <a:defRPr sz="1600"/>
            </a:lvl1pPr>
            <a:lvl2pPr>
              <a:defRPr sz="1600"/>
            </a:lvl2pPr>
            <a:lvl3pPr>
              <a:defRPr sz="1200"/>
            </a:lvl3pPr>
            <a:lvl4pPr>
              <a:defRPr sz="1200"/>
            </a:lvl4pPr>
            <a:lvl5pPr>
              <a:defRPr sz="1200"/>
            </a:lvl5pPr>
          </a:lstStyle>
          <a:p>
            <a:pPr lvl="0"/>
            <a:r>
              <a:rPr lang="nb-NO" smtClean="0"/>
              <a:t>Klikk for å redigere tekststiler i malen</a:t>
            </a:r>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a:p>
        </p:txBody>
      </p:sp>
      <p:sp>
        <p:nvSpPr>
          <p:cNvPr id="6" name="Footer Placeholder 5"/>
          <p:cNvSpPr>
            <a:spLocks noGrp="1"/>
          </p:cNvSpPr>
          <p:nvPr>
            <p:ph type="ftr" sz="quarter" idx="11"/>
          </p:nvPr>
        </p:nvSpPr>
        <p:spPr>
          <a:xfrm>
            <a:off x="649288" y="6327775"/>
            <a:ext cx="6692900" cy="158750"/>
          </a:xfrm>
        </p:spPr>
        <p:txBody>
          <a:bodyPr/>
          <a:lstStyle>
            <a:lvl1pPr>
              <a:defRPr/>
            </a:lvl1pPr>
          </a:lstStyle>
          <a:p>
            <a:r>
              <a:rPr lang="en-GB" smtClean="0"/>
              <a:t>Avdelingsledermøte</a:t>
            </a:r>
            <a:endParaRPr lang="en-GB" dirty="0"/>
          </a:p>
        </p:txBody>
      </p:sp>
      <p:sp>
        <p:nvSpPr>
          <p:cNvPr id="7" name="Slide Number Placeholder 6"/>
          <p:cNvSpPr>
            <a:spLocks noGrp="1"/>
          </p:cNvSpPr>
          <p:nvPr>
            <p:ph type="sldNum" sz="quarter" idx="12"/>
          </p:nvPr>
        </p:nvSpPr>
        <p:spPr>
          <a:xfrm>
            <a:off x="649288" y="6486525"/>
            <a:ext cx="2133600" cy="165100"/>
          </a:xfrm>
        </p:spPr>
        <p:txBody>
          <a:bodyPr/>
          <a:lstStyle>
            <a:lvl1pPr>
              <a:defRPr/>
            </a:lvl1pPr>
          </a:lstStyle>
          <a:p>
            <a:r>
              <a:rPr lang="en-GB" dirty="0" smtClean="0"/>
              <a:t>Side </a:t>
            </a:r>
            <a:fld id="{35F80087-E30D-472B-BE96-66D8A8FADE10}"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r>
              <a:rPr lang="en-GB" dirty="0" smtClean="0"/>
              <a:t>Side </a:t>
            </a:r>
            <a:fld id="{6069A533-779E-4635-89D9-DC028A3B6620}"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smtClean="0"/>
              <a:t>Avdelingsledermøte</a:t>
            </a:r>
            <a:endParaRPr lang="en-GB" dirty="0"/>
          </a:p>
        </p:txBody>
      </p:sp>
      <p:sp>
        <p:nvSpPr>
          <p:cNvPr id="7" name="Slide Number Placeholder 6"/>
          <p:cNvSpPr>
            <a:spLocks noGrp="1"/>
          </p:cNvSpPr>
          <p:nvPr>
            <p:ph type="sldNum" sz="quarter" idx="12"/>
          </p:nvPr>
        </p:nvSpPr>
        <p:spPr/>
        <p:txBody>
          <a:bodyPr/>
          <a:lstStyle>
            <a:lvl1pPr>
              <a:defRPr/>
            </a:lvl1pPr>
          </a:lstStyle>
          <a:p>
            <a:r>
              <a:rPr lang="en-GB" dirty="0" smtClean="0"/>
              <a:t>Side </a:t>
            </a:r>
            <a:fld id="{B2A11916-5191-45D3-9BBA-630077168195}" type="slidenum">
              <a:rPr lang="en-GB" smtClean="0"/>
              <a:pPr/>
              <a:t>‹#›</a:t>
            </a:fld>
            <a:endParaRPr lang="en-GB" dirty="0"/>
          </a:p>
        </p:txBody>
      </p:sp>
      <p:sp>
        <p:nvSpPr>
          <p:cNvPr id="9" name="Text Placeholder 8"/>
          <p:cNvSpPr>
            <a:spLocks noGrp="1"/>
          </p:cNvSpPr>
          <p:nvPr>
            <p:ph type="body" sz="quarter" idx="13"/>
          </p:nvPr>
        </p:nvSpPr>
        <p:spPr>
          <a:xfrm>
            <a:off x="1754188" y="1820863"/>
            <a:ext cx="2743200" cy="3812400"/>
          </a:xfrm>
        </p:spPr>
        <p:txBody>
          <a:bodyPr/>
          <a:lstStyle>
            <a:lvl1pPr>
              <a:defRPr sz="1600"/>
            </a:lvl1pPr>
            <a:lvl2pPr>
              <a:defRPr sz="1600"/>
            </a:lvl2pPr>
            <a:lvl3pPr>
              <a:defRPr sz="1200"/>
            </a:lvl3pPr>
            <a:lvl4pPr>
              <a:defRPr sz="1200"/>
            </a:lvl4pPr>
            <a:lvl5pPr>
              <a:defRPr sz="12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600"/>
            </a:lvl1pPr>
            <a:lvl2pPr>
              <a:defRPr sz="1600"/>
            </a:lvl2pPr>
            <a:lvl3pPr>
              <a:defRPr sz="1200"/>
            </a:lvl3pPr>
            <a:lvl4pPr>
              <a:defRPr sz="1200"/>
            </a:lvl4pPr>
            <a:lvl5pPr>
              <a:defRPr sz="12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dirty="0"/>
          </a:p>
        </p:txBody>
      </p:sp>
      <p:sp>
        <p:nvSpPr>
          <p:cNvPr id="10" name="Picture Placeholder 9"/>
          <p:cNvSpPr>
            <a:spLocks noGrp="1"/>
          </p:cNvSpPr>
          <p:nvPr>
            <p:ph type="pic" sz="quarter" idx="15"/>
          </p:nvPr>
        </p:nvSpPr>
        <p:spPr>
          <a:xfrm>
            <a:off x="286738" y="1820863"/>
            <a:ext cx="1296000" cy="1400400"/>
          </a:xfrm>
        </p:spPr>
        <p:txBody>
          <a:bodyPr/>
          <a:lstStyle/>
          <a:p>
            <a:r>
              <a:rPr lang="nb-NO" smtClean="0"/>
              <a:t>Klikk ikonet for å legge til et bilde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smtClean="0"/>
              <a:t>Avdelingsledermøte</a:t>
            </a:r>
            <a:endParaRPr lang="en-GB" dirty="0"/>
          </a:p>
        </p:txBody>
      </p:sp>
      <p:sp>
        <p:nvSpPr>
          <p:cNvPr id="5" name="Slide Number Placeholder 4"/>
          <p:cNvSpPr>
            <a:spLocks noGrp="1"/>
          </p:cNvSpPr>
          <p:nvPr>
            <p:ph type="sldNum" sz="quarter" idx="12"/>
          </p:nvPr>
        </p:nvSpPr>
        <p:spPr/>
        <p:txBody>
          <a:bodyPr/>
          <a:lstStyle>
            <a:lvl1pPr>
              <a:defRPr/>
            </a:lvl1pPr>
          </a:lstStyle>
          <a:p>
            <a:r>
              <a:rPr lang="en-GB" dirty="0" smtClean="0"/>
              <a:t>Side </a:t>
            </a:r>
            <a:fld id="{6069A533-779E-4635-89D9-DC028A3B6620}" type="slidenum">
              <a:rPr lang="en-GB" smtClean="0"/>
              <a:pPr/>
              <a:t>‹#›</a:t>
            </a:fld>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62CAE3"/>
                </a:solidFill>
              </a:defRPr>
            </a:lvl1pPr>
          </a:lstStyle>
          <a:p>
            <a:pPr lvl="0"/>
            <a:r>
              <a:rPr lang="nb-NO" smtClean="0"/>
              <a:t>Klikk for å redigere tekststiler i malen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smtClean="0"/>
              <a:t>Avdelingsledermøte</a:t>
            </a:r>
            <a:endParaRPr lang="en-GB" dirty="0"/>
          </a:p>
        </p:txBody>
      </p:sp>
      <p:sp>
        <p:nvSpPr>
          <p:cNvPr id="5" name="Slide Number Placeholder 4"/>
          <p:cNvSpPr>
            <a:spLocks noGrp="1"/>
          </p:cNvSpPr>
          <p:nvPr>
            <p:ph type="sldNum" sz="quarter" idx="12"/>
          </p:nvPr>
        </p:nvSpPr>
        <p:spPr/>
        <p:txBody>
          <a:bodyPr/>
          <a:lstStyle>
            <a:lvl1pPr>
              <a:defRPr/>
            </a:lvl1pPr>
          </a:lstStyle>
          <a:p>
            <a:r>
              <a:rPr lang="en-GB" dirty="0" smtClean="0"/>
              <a:t>Side </a:t>
            </a:r>
            <a:fld id="{6069A533-779E-4635-89D9-DC028A3B6620}" type="slidenum">
              <a:rPr lang="en-GB" smtClean="0"/>
              <a:pPr/>
              <a:t>‹#›</a:t>
            </a:fld>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2EAFA4"/>
                </a:solidFill>
              </a:defRPr>
            </a:lvl1pPr>
          </a:lstStyle>
          <a:p>
            <a:pPr lvl="0"/>
            <a:r>
              <a:rPr lang="nb-NO" smtClean="0"/>
              <a:t>Klikk for å redigere tekststiler i malen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smtClean="0"/>
              <a:t>Avdelingsledermøte</a:t>
            </a:r>
            <a:endParaRPr lang="en-GB" dirty="0"/>
          </a:p>
        </p:txBody>
      </p:sp>
      <p:sp>
        <p:nvSpPr>
          <p:cNvPr id="5" name="Slide Number Placeholder 4"/>
          <p:cNvSpPr>
            <a:spLocks noGrp="1"/>
          </p:cNvSpPr>
          <p:nvPr>
            <p:ph type="sldNum" sz="quarter" idx="12"/>
          </p:nvPr>
        </p:nvSpPr>
        <p:spPr/>
        <p:txBody>
          <a:bodyPr/>
          <a:lstStyle>
            <a:lvl1pPr>
              <a:defRPr/>
            </a:lvl1pPr>
          </a:lstStyle>
          <a:p>
            <a:r>
              <a:rPr lang="en-GB" dirty="0" smtClean="0"/>
              <a:t>Side </a:t>
            </a:r>
            <a:fld id="{6069A533-779E-4635-89D9-DC028A3B6620}" type="slidenum">
              <a:rPr lang="en-GB" smtClean="0"/>
              <a:pPr/>
              <a:t>‹#›</a:t>
            </a:fld>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98002E"/>
                </a:solidFill>
              </a:defRPr>
            </a:lvl1pPr>
          </a:lstStyle>
          <a:p>
            <a:pPr lvl="0"/>
            <a:r>
              <a:rPr lang="nb-NO" smtClean="0"/>
              <a:t>Klikk for å redigere tekststiler i malen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smtClean="0"/>
              <a:t>Avdelingsledermøte</a:t>
            </a:r>
            <a:endParaRPr lang="en-GB" dirty="0"/>
          </a:p>
        </p:txBody>
      </p:sp>
      <p:sp>
        <p:nvSpPr>
          <p:cNvPr id="5" name="Slide Number Placeholder 4"/>
          <p:cNvSpPr>
            <a:spLocks noGrp="1"/>
          </p:cNvSpPr>
          <p:nvPr>
            <p:ph type="sldNum" sz="quarter" idx="12"/>
          </p:nvPr>
        </p:nvSpPr>
        <p:spPr/>
        <p:txBody>
          <a:bodyPr/>
          <a:lstStyle>
            <a:lvl1pPr>
              <a:defRPr/>
            </a:lvl1pPr>
          </a:lstStyle>
          <a:p>
            <a:r>
              <a:rPr lang="en-GB" dirty="0" smtClean="0"/>
              <a:t>Side </a:t>
            </a:r>
            <a:fld id="{6069A533-779E-4635-89D9-DC028A3B6620}" type="slidenum">
              <a:rPr lang="en-GB" smtClean="0"/>
              <a:pPr/>
              <a:t>‹#›</a:t>
            </a:fld>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786860"/>
                </a:solidFill>
              </a:defRPr>
            </a:lvl1pPr>
          </a:lstStyle>
          <a:p>
            <a:pPr lvl="0"/>
            <a:r>
              <a:rPr lang="nb-NO" smtClean="0"/>
              <a:t>Klikk for å redigere tekststiler i malen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smtClean="0"/>
              <a:t>Avdelingsledermøte</a:t>
            </a:r>
            <a:endParaRPr lang="en-GB" dirty="0"/>
          </a:p>
        </p:txBody>
      </p:sp>
      <p:sp>
        <p:nvSpPr>
          <p:cNvPr id="5" name="Slide Number Placeholder 4"/>
          <p:cNvSpPr>
            <a:spLocks noGrp="1"/>
          </p:cNvSpPr>
          <p:nvPr>
            <p:ph type="sldNum" sz="quarter" idx="12"/>
          </p:nvPr>
        </p:nvSpPr>
        <p:spPr/>
        <p:txBody>
          <a:bodyPr/>
          <a:lstStyle>
            <a:lvl1pPr>
              <a:defRPr/>
            </a:lvl1pPr>
          </a:lstStyle>
          <a:p>
            <a:r>
              <a:rPr lang="en-GB" dirty="0" smtClean="0"/>
              <a:t>Side </a:t>
            </a:r>
            <a:fld id="{6069A533-779E-4635-89D9-DC028A3B6620}" type="slidenum">
              <a:rPr lang="en-GB" smtClean="0"/>
              <a:pPr/>
              <a:t>‹#›</a:t>
            </a:fld>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EE9024"/>
                </a:solidFill>
              </a:defRPr>
            </a:lvl1pPr>
          </a:lstStyle>
          <a:p>
            <a:pPr lvl="0"/>
            <a:r>
              <a:rPr lang="nb-NO" smtClean="0"/>
              <a:t>Klikk for å redigere tekststiler i malen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smtClean="0"/>
              <a:t>Avdelingsledermøte</a:t>
            </a:r>
            <a:endParaRPr lang="en-GB" dirty="0"/>
          </a:p>
        </p:txBody>
      </p:sp>
      <p:sp>
        <p:nvSpPr>
          <p:cNvPr id="5" name="Slide Number Placeholder 4"/>
          <p:cNvSpPr>
            <a:spLocks noGrp="1"/>
          </p:cNvSpPr>
          <p:nvPr>
            <p:ph type="sldNum" sz="quarter" idx="12"/>
          </p:nvPr>
        </p:nvSpPr>
        <p:spPr/>
        <p:txBody>
          <a:bodyPr/>
          <a:lstStyle>
            <a:lvl1pPr>
              <a:defRPr/>
            </a:lvl1pPr>
          </a:lstStyle>
          <a:p>
            <a:r>
              <a:rPr lang="en-GB" dirty="0" smtClean="0"/>
              <a:t>Side </a:t>
            </a:r>
            <a:fld id="{6069A533-779E-4635-89D9-DC028A3B6620}" type="slidenum">
              <a:rPr lang="en-GB" smtClean="0"/>
              <a:pPr/>
              <a:t>‹#›</a:t>
            </a:fld>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D1108C"/>
                </a:solidFill>
              </a:defRPr>
            </a:lvl1pPr>
          </a:lstStyle>
          <a:p>
            <a:pPr lvl="0"/>
            <a:r>
              <a:rPr lang="nb-NO" smtClean="0"/>
              <a:t>Klikk for å redigere tekststiler i malen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12" name="Picture 11" descr="Pájaros en edificio"/>
          <p:cNvPicPr preferRelativeResize="0">
            <a:picLocks noChangeArrowheads="1"/>
          </p:cNvPicPr>
          <p:nvPr userDrawn="1"/>
        </p:nvPicPr>
        <p:blipFill>
          <a:blip r:embed="rId2" cstate="print"/>
          <a:srcRect/>
          <a:stretch>
            <a:fillRect/>
          </a:stretch>
        </p:blipFill>
        <p:spPr bwMode="auto">
          <a:xfrm>
            <a:off x="0" y="285750"/>
            <a:ext cx="8853488" cy="5326063"/>
          </a:xfrm>
          <a:prstGeom prst="rect">
            <a:avLst/>
          </a:prstGeom>
          <a:noFill/>
        </p:spPr>
      </p:pic>
      <p:sp>
        <p:nvSpPr>
          <p:cNvPr id="7170" name="Rectangle 2"/>
          <p:cNvSpPr>
            <a:spLocks noGrp="1" noChangeArrowheads="1"/>
          </p:cNvSpPr>
          <p:nvPr>
            <p:ph type="ctrTitle"/>
          </p:nvPr>
        </p:nvSpPr>
        <p:spPr bwMode="gray">
          <a:xfrm>
            <a:off x="287338" y="1379538"/>
            <a:ext cx="8299450" cy="525462"/>
          </a:xfrm>
        </p:spPr>
        <p:txBody>
          <a:bodyPr/>
          <a:lstStyle>
            <a:lvl1pPr>
              <a:defRPr sz="3200">
                <a:solidFill>
                  <a:srgbClr val="ED1A3B"/>
                </a:solidFill>
              </a:defRPr>
            </a:lvl1pPr>
          </a:lstStyle>
          <a:p>
            <a:r>
              <a:rPr lang="nb-NO" smtClean="0"/>
              <a:t>Klikk for å redigere tittelstil</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rgbClr val="ED1A3B"/>
                </a:solidFill>
              </a:defRPr>
            </a:lvl1pPr>
          </a:lstStyle>
          <a:p>
            <a:r>
              <a:rPr lang="nb-NO" smtClean="0"/>
              <a:t>Klikk for å redigere undertittelstil i malen</a:t>
            </a:r>
            <a:endParaRPr lang="en-GB" dirty="0"/>
          </a:p>
        </p:txBody>
      </p:sp>
      <p:pic>
        <p:nvPicPr>
          <p:cNvPr id="7175" name="Picture 7" descr="BDO_Logo_RGB 100%"/>
          <p:cNvPicPr>
            <a:picLocks noChangeAspect="1" noChangeArrowheads="1"/>
          </p:cNvPicPr>
          <p:nvPr/>
        </p:nvPicPr>
        <p:blipFill>
          <a:blip r:embed="rId3" cstate="print"/>
          <a:srcRect/>
          <a:stretch>
            <a:fillRect/>
          </a:stretch>
        </p:blipFill>
        <p:spPr bwMode="auto">
          <a:xfrm>
            <a:off x="7881938"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smtClean="0"/>
              <a:t>Avdelingsledermøte</a:t>
            </a:r>
            <a:endParaRPr lang="en-GB" dirty="0"/>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smtClean="0"/>
              <a:t>Side </a:t>
            </a:r>
            <a:fld id="{EB371873-BAF8-421E-A180-A2821999BACA}" type="slidenum">
              <a:rPr lang="en-GB" smtClean="0"/>
              <a:pPr/>
              <a:t>‹#›</a:t>
            </a:fld>
            <a:endParaRPr lang="en-GB" dirty="0"/>
          </a:p>
        </p:txBody>
      </p:sp>
      <p:sp>
        <p:nvSpPr>
          <p:cNvPr id="7193"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r>
              <a:rPr lang="en-GB" smtClean="0"/>
              <a:t>Avdelingsledermøte</a:t>
            </a:r>
            <a:endParaRPr lang="en-GB" dirty="0"/>
          </a:p>
        </p:txBody>
      </p:sp>
      <p:sp>
        <p:nvSpPr>
          <p:cNvPr id="4" name="Slide Number Placeholder 3"/>
          <p:cNvSpPr>
            <a:spLocks noGrp="1"/>
          </p:cNvSpPr>
          <p:nvPr>
            <p:ph type="sldNum" sz="quarter" idx="12"/>
          </p:nvPr>
        </p:nvSpPr>
        <p:spPr/>
        <p:txBody>
          <a:bodyPr/>
          <a:lstStyle>
            <a:lvl1pPr>
              <a:defRPr/>
            </a:lvl1pPr>
          </a:lstStyle>
          <a:p>
            <a:r>
              <a:rPr lang="en-GB" dirty="0" smtClean="0"/>
              <a:t>Side </a:t>
            </a:r>
            <a:fld id="{70F63238-C654-4236-9828-76E35876810C}"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1019908" y="1282701"/>
            <a:ext cx="7313735" cy="352425"/>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1019908" y="1784350"/>
            <a:ext cx="7312269" cy="4059238"/>
          </a:xfrm>
        </p:spPr>
        <p:txBody>
          <a:bodyPr/>
          <a:lstStyle/>
          <a:p>
            <a:pPr lvl="0"/>
            <a:endParaRPr lang="nb-NO" noProof="0" smtClean="0"/>
          </a:p>
        </p:txBody>
      </p:sp>
      <p:sp>
        <p:nvSpPr>
          <p:cNvPr id="4" name="Rectangle 6"/>
          <p:cNvSpPr>
            <a:spLocks noGrp="1" noChangeArrowheads="1"/>
          </p:cNvSpPr>
          <p:nvPr>
            <p:ph type="sldNum" sz="quarter" idx="10"/>
          </p:nvPr>
        </p:nvSpPr>
        <p:spPr>
          <a:xfrm>
            <a:off x="3759200" y="6291263"/>
            <a:ext cx="1627188" cy="219075"/>
          </a:xfrm>
          <a:prstGeom prst="rect">
            <a:avLst/>
          </a:prstGeom>
        </p:spPr>
        <p:txBody>
          <a:bodyPr/>
          <a:lstStyle>
            <a:lvl1pPr>
              <a:defRPr/>
            </a:lvl1pPr>
          </a:lstStyle>
          <a:p>
            <a:pPr>
              <a:defRPr/>
            </a:pPr>
            <a:fld id="{283B310B-E5BB-4BF4-84C3-B23FD9F16332}"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fld id="{97EFAEFE-9F0F-4940-8C3D-BC6DA63D1362}" type="datetime4">
              <a:rPr lang="nb-NO"/>
              <a:pPr/>
              <a:t>22. februar 2011</a:t>
            </a:fld>
            <a:endParaRPr lang="nb-NO"/>
          </a:p>
        </p:txBody>
      </p:sp>
      <p:sp>
        <p:nvSpPr>
          <p:cNvPr id="5" name="Footer Placeholder 4"/>
          <p:cNvSpPr>
            <a:spLocks noGrp="1"/>
          </p:cNvSpPr>
          <p:nvPr>
            <p:ph type="ftr" sz="quarter" idx="11"/>
          </p:nvPr>
        </p:nvSpPr>
        <p:spPr/>
        <p:txBody>
          <a:bodyPr/>
          <a:lstStyle>
            <a:lvl1pPr>
              <a:defRPr/>
            </a:lvl1p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lvl1pPr>
              <a:defRPr/>
            </a:lvl1pPr>
          </a:lstStyle>
          <a:p>
            <a:r>
              <a:rPr lang="nb-NO"/>
              <a:t>Side </a:t>
            </a:r>
            <a:fld id="{959D0E36-1010-4C73-948B-5DEE336A9AC4}" type="slidenum">
              <a:rPr lang="nb-NO"/>
              <a:pPr/>
              <a:t>‹#›</a:t>
            </a:fld>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1188" cy="863600"/>
          </a:xfrm>
        </p:spPr>
        <p:txBody>
          <a:bodyPr/>
          <a:lstStyle/>
          <a:p>
            <a:r>
              <a:rPr lang="en-US" smtClean="0"/>
              <a:t>Click to edit Master title style</a:t>
            </a:r>
            <a:endParaRPr lang="nb-NO"/>
          </a:p>
        </p:txBody>
      </p:sp>
      <p:sp>
        <p:nvSpPr>
          <p:cNvPr id="3" name="SmartArt Placeholder 2"/>
          <p:cNvSpPr>
            <a:spLocks noGrp="1"/>
          </p:cNvSpPr>
          <p:nvPr>
            <p:ph type="dgm" idx="1"/>
          </p:nvPr>
        </p:nvSpPr>
        <p:spPr>
          <a:xfrm>
            <a:off x="455613" y="1412875"/>
            <a:ext cx="8220075" cy="4679950"/>
          </a:xfrm>
        </p:spPr>
        <p:txBody>
          <a:bodyPr/>
          <a:lstStyle/>
          <a:p>
            <a:endParaRPr lang="nb-NO"/>
          </a:p>
        </p:txBody>
      </p:sp>
      <p:sp>
        <p:nvSpPr>
          <p:cNvPr id="4" name="Date Placeholder 3"/>
          <p:cNvSpPr>
            <a:spLocks noGrp="1"/>
          </p:cNvSpPr>
          <p:nvPr>
            <p:ph type="dt" sz="half" idx="10"/>
          </p:nvPr>
        </p:nvSpPr>
        <p:spPr>
          <a:xfrm>
            <a:off x="1403350" y="6413500"/>
            <a:ext cx="1219200" cy="184150"/>
          </a:xfrm>
        </p:spPr>
        <p:txBody>
          <a:bodyPr/>
          <a:lstStyle>
            <a:lvl1pPr>
              <a:defRPr/>
            </a:lvl1pPr>
          </a:lstStyle>
          <a:p>
            <a:fld id="{D427FBDD-110A-42AF-8ECD-12523B6B87B6}" type="datetime4">
              <a:rPr lang="nb-NO"/>
              <a:pPr/>
              <a:t>22. februar 2011</a:t>
            </a:fld>
            <a:endParaRPr lang="nb-NO"/>
          </a:p>
        </p:txBody>
      </p:sp>
      <p:sp>
        <p:nvSpPr>
          <p:cNvPr id="5" name="Footer Placeholder 4"/>
          <p:cNvSpPr>
            <a:spLocks noGrp="1"/>
          </p:cNvSpPr>
          <p:nvPr>
            <p:ph type="ftr" sz="quarter" idx="11"/>
          </p:nvPr>
        </p:nvSpPr>
        <p:spPr>
          <a:xfrm>
            <a:off x="2781300" y="6413500"/>
            <a:ext cx="4152900" cy="184150"/>
          </a:xfrm>
        </p:spPr>
        <p:txBody>
          <a:bodyPr/>
          <a:lstStyle>
            <a:lvl1pPr>
              <a:defRPr/>
            </a:lvl1pPr>
          </a:lstStyle>
          <a:p>
            <a:r>
              <a:rPr lang="nb-NO" dirty="0" smtClean="0"/>
              <a:t>Integrering av IT i revisjonen</a:t>
            </a:r>
            <a:endParaRPr lang="nb-NO" dirty="0"/>
          </a:p>
        </p:txBody>
      </p:sp>
      <p:sp>
        <p:nvSpPr>
          <p:cNvPr id="6" name="Slide Number Placeholder 5"/>
          <p:cNvSpPr>
            <a:spLocks noGrp="1"/>
          </p:cNvSpPr>
          <p:nvPr>
            <p:ph type="sldNum" sz="quarter" idx="12"/>
          </p:nvPr>
        </p:nvSpPr>
        <p:spPr>
          <a:xfrm>
            <a:off x="468313" y="6413500"/>
            <a:ext cx="790575" cy="184150"/>
          </a:xfrm>
        </p:spPr>
        <p:txBody>
          <a:bodyPr/>
          <a:lstStyle>
            <a:lvl1pPr>
              <a:defRPr/>
            </a:lvl1pPr>
          </a:lstStyle>
          <a:p>
            <a:r>
              <a:rPr lang="nb-NO"/>
              <a:t>Side </a:t>
            </a:r>
            <a:fld id="{F600B6CB-4B11-466F-B095-056866B5DFD3}" type="slidenum">
              <a:rPr lang="nb-NO"/>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2EAFA4"/>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nb-NO" smtClean="0"/>
              <a:t>Klikk for å redigere tittelstil</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nb-NO" smtClean="0"/>
              <a:t>Klikk for å redigere undertittelstil i malen</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38" y="6238875"/>
            <a:ext cx="974725" cy="374650"/>
          </a:xfrm>
          <a:prstGeom prst="rect">
            <a:avLst/>
          </a:prstGeom>
          <a:noFill/>
        </p:spPr>
      </p:pic>
      <p:sp>
        <p:nvSpPr>
          <p:cNvPr id="7193" name="Freeform 25"/>
          <p:cNvSpPr>
            <a:spLocks noChangeAspect="1"/>
          </p:cNvSpPr>
          <p:nvPr userDrawn="1"/>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userDrawn="1"/>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SOI Holding AS- The PPA of Software Innovation</a:t>
            </a:r>
          </a:p>
        </p:txBody>
      </p:sp>
      <p:sp>
        <p:nvSpPr>
          <p:cNvPr id="13"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Side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62CAE3"/>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nb-NO" smtClean="0"/>
              <a:t>Klikk for å redigere tittelstil</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nb-NO" smtClean="0"/>
              <a:t>Klikk for å redigere undertittelstil i malen</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38"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smtClean="0"/>
              <a:t>Avdelingsledermøte</a:t>
            </a:r>
            <a:endParaRPr lang="en-GB" dirty="0"/>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smtClean="0"/>
              <a:t>Side </a:t>
            </a:r>
            <a:fld id="{EB371873-BAF8-421E-A180-A2821999BACA}" type="slidenum">
              <a:rPr lang="en-GB" smtClean="0"/>
              <a:pPr/>
              <a:t>‹#›</a:t>
            </a:fld>
            <a:endParaRPr lang="en-GB" dirty="0"/>
          </a:p>
        </p:txBody>
      </p:sp>
      <p:sp>
        <p:nvSpPr>
          <p:cNvPr id="7193"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BDO - </a:t>
            </a:r>
            <a:r>
              <a:rPr kumimoji="0" lang="en-GB" sz="1000" b="0" i="0" u="none" strike="noStrike" kern="1200" cap="none" spc="0" normalizeH="0" baseline="0" noProof="0" dirty="0" err="1" smtClean="0">
                <a:ln>
                  <a:noFill/>
                </a:ln>
                <a:solidFill>
                  <a:srgbClr val="ED1A3B"/>
                </a:solidFill>
                <a:effectLst/>
                <a:uLnTx/>
                <a:uFillTx/>
                <a:latin typeface="Trebuchet MS" pitchFamily="34" charset="0"/>
                <a:ea typeface="+mn-ea"/>
                <a:cs typeface="+mn-cs"/>
              </a:rPr>
              <a:t>finansielle</a:t>
            </a: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 </a:t>
            </a:r>
            <a:r>
              <a:rPr kumimoji="0" lang="en-GB" sz="1000" b="0" i="0" u="none" strike="noStrike" kern="1200" cap="none" spc="0" normalizeH="0" baseline="0" noProof="0" dirty="0" err="1" smtClean="0">
                <a:ln>
                  <a:noFill/>
                </a:ln>
                <a:solidFill>
                  <a:srgbClr val="ED1A3B"/>
                </a:solidFill>
                <a:effectLst/>
                <a:uLnTx/>
                <a:uFillTx/>
                <a:latin typeface="Trebuchet MS" pitchFamily="34" charset="0"/>
                <a:ea typeface="+mn-ea"/>
                <a:cs typeface="+mn-cs"/>
              </a:rPr>
              <a:t>tjenester</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3"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Side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98002E"/>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nb-NO" smtClean="0"/>
              <a:t>Klikk for å redigere tittelstil</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nb-NO" smtClean="0"/>
              <a:t>Klikk for å redigere undertittelstil i malen</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38"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smtClean="0"/>
              <a:t>Avdelingsledermøte</a:t>
            </a:r>
            <a:endParaRPr lang="en-GB" dirty="0"/>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smtClean="0"/>
              <a:t>Side </a:t>
            </a:r>
            <a:fld id="{EB371873-BAF8-421E-A180-A2821999BACA}" type="slidenum">
              <a:rPr lang="en-GB" smtClean="0"/>
              <a:pPr/>
              <a:t>‹#›</a:t>
            </a:fld>
            <a:endParaRPr lang="en-GB" dirty="0"/>
          </a:p>
        </p:txBody>
      </p:sp>
      <p:sp>
        <p:nvSpPr>
          <p:cNvPr id="7193"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BDO - </a:t>
            </a:r>
            <a:r>
              <a:rPr kumimoji="0" lang="en-GB" sz="1000" b="0" i="0" u="none" strike="noStrike" kern="1200" cap="none" spc="0" normalizeH="0" baseline="0" noProof="0" dirty="0" err="1" smtClean="0">
                <a:ln>
                  <a:noFill/>
                </a:ln>
                <a:solidFill>
                  <a:srgbClr val="ED1A3B"/>
                </a:solidFill>
                <a:effectLst/>
                <a:uLnTx/>
                <a:uFillTx/>
                <a:latin typeface="Trebuchet MS" pitchFamily="34" charset="0"/>
                <a:ea typeface="+mn-ea"/>
                <a:cs typeface="+mn-cs"/>
              </a:rPr>
              <a:t>finansielle</a:t>
            </a: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 </a:t>
            </a:r>
            <a:r>
              <a:rPr kumimoji="0" lang="en-GB" sz="1000" b="0" i="0" u="none" strike="noStrike" kern="1200" cap="none" spc="0" normalizeH="0" baseline="0" noProof="0" dirty="0" err="1" smtClean="0">
                <a:ln>
                  <a:noFill/>
                </a:ln>
                <a:solidFill>
                  <a:srgbClr val="ED1A3B"/>
                </a:solidFill>
                <a:effectLst/>
                <a:uLnTx/>
                <a:uFillTx/>
                <a:latin typeface="Trebuchet MS" pitchFamily="34" charset="0"/>
                <a:ea typeface="+mn-ea"/>
                <a:cs typeface="+mn-cs"/>
              </a:rPr>
              <a:t>tjenester</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3"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Side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EE9024"/>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nb-NO" smtClean="0"/>
              <a:t>Klikk for å redigere tittelstil</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nb-NO" smtClean="0"/>
              <a:t>Klikk for å redigere undertittelstil i malen</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38"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smtClean="0"/>
              <a:t>Avdelingsledermøte</a:t>
            </a:r>
            <a:endParaRPr lang="en-GB" dirty="0"/>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smtClean="0"/>
              <a:t>Side </a:t>
            </a:r>
            <a:fld id="{EB371873-BAF8-421E-A180-A2821999BACA}" type="slidenum">
              <a:rPr lang="en-GB" smtClean="0"/>
              <a:pPr/>
              <a:t>‹#›</a:t>
            </a:fld>
            <a:endParaRPr lang="en-GB" dirty="0"/>
          </a:p>
        </p:txBody>
      </p:sp>
      <p:sp>
        <p:nvSpPr>
          <p:cNvPr id="7193"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3"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Side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D1108C"/>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nb-NO" smtClean="0"/>
              <a:t>Klikk for å redigere tittelstil</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nb-NO" smtClean="0"/>
              <a:t>Klikk for å redigere undertittelstil i malen</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38"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smtClean="0"/>
              <a:t>Avdelingsledermøte</a:t>
            </a:r>
            <a:endParaRPr lang="en-GB" dirty="0"/>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smtClean="0"/>
              <a:t>Side </a:t>
            </a:r>
            <a:fld id="{EB371873-BAF8-421E-A180-A2821999BACA}" type="slidenum">
              <a:rPr lang="en-GB" smtClean="0"/>
              <a:pPr/>
              <a:t>‹#›</a:t>
            </a:fld>
            <a:endParaRPr lang="en-GB" dirty="0"/>
          </a:p>
        </p:txBody>
      </p:sp>
      <p:sp>
        <p:nvSpPr>
          <p:cNvPr id="7193"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BDO - </a:t>
            </a:r>
            <a:r>
              <a:rPr kumimoji="0" lang="en-GB" sz="1000" b="0" i="0" u="none" strike="noStrike" kern="1200" cap="none" spc="0" normalizeH="0" baseline="0" noProof="0" dirty="0" err="1" smtClean="0">
                <a:ln>
                  <a:noFill/>
                </a:ln>
                <a:solidFill>
                  <a:srgbClr val="ED1A3B"/>
                </a:solidFill>
                <a:effectLst/>
                <a:uLnTx/>
                <a:uFillTx/>
                <a:latin typeface="Trebuchet MS" pitchFamily="34" charset="0"/>
                <a:ea typeface="+mn-ea"/>
                <a:cs typeface="+mn-cs"/>
              </a:rPr>
              <a:t>finansielle</a:t>
            </a: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 </a:t>
            </a:r>
            <a:r>
              <a:rPr kumimoji="0" lang="en-GB" sz="1000" b="0" i="0" u="none" strike="noStrike" kern="1200" cap="none" spc="0" normalizeH="0" baseline="0" noProof="0" dirty="0" err="1" smtClean="0">
                <a:ln>
                  <a:noFill/>
                </a:ln>
                <a:solidFill>
                  <a:srgbClr val="ED1A3B"/>
                </a:solidFill>
                <a:effectLst/>
                <a:uLnTx/>
                <a:uFillTx/>
                <a:latin typeface="Trebuchet MS" pitchFamily="34" charset="0"/>
                <a:ea typeface="+mn-ea"/>
                <a:cs typeface="+mn-cs"/>
              </a:rPr>
              <a:t>tjenester</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3"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Side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786860"/>
                </a:solidFill>
              </a:defRPr>
            </a:lvl1pPr>
            <a:lvl2pPr>
              <a:defRPr>
                <a:solidFill>
                  <a:srgbClr val="786860"/>
                </a:solidFill>
              </a:defRPr>
            </a:lvl2pPr>
            <a:lvl3pPr>
              <a:defRPr>
                <a:solidFill>
                  <a:srgbClr val="786860"/>
                </a:solidFill>
              </a:defRPr>
            </a:lvl3pPr>
            <a:lvl4pPr>
              <a:defRPr>
                <a:solidFill>
                  <a:srgbClr val="786860"/>
                </a:solidFill>
              </a:defRPr>
            </a:lvl4pPr>
            <a:lvl5pPr>
              <a:defRPr>
                <a:solidFill>
                  <a:srgbClr val="786860"/>
                </a:solidFill>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smtClean="0"/>
              <a:t>Avdelingsledermøte</a:t>
            </a:r>
            <a:endParaRPr lang="en-GB" dirty="0"/>
          </a:p>
        </p:txBody>
      </p:sp>
      <p:sp>
        <p:nvSpPr>
          <p:cNvPr id="7" name="Slide Number Placeholder 6"/>
          <p:cNvSpPr>
            <a:spLocks noGrp="1"/>
          </p:cNvSpPr>
          <p:nvPr>
            <p:ph type="sldNum" sz="quarter" idx="12"/>
          </p:nvPr>
        </p:nvSpPr>
        <p:spPr/>
        <p:txBody>
          <a:bodyPr/>
          <a:lstStyle>
            <a:lvl1pPr>
              <a:defRPr/>
            </a:lvl1pPr>
          </a:lstStyle>
          <a:p>
            <a:r>
              <a:rPr lang="en-GB" dirty="0" smtClean="0"/>
              <a:t>Side </a:t>
            </a:r>
            <a:fld id="{B2A11916-5191-45D3-9BBA-630077168195}" type="slidenum">
              <a:rPr lang="en-GB" smtClean="0"/>
              <a:pPr/>
              <a:t>‹#›</a:t>
            </a:fld>
            <a:endParaRPr lang="en-GB" dirty="0"/>
          </a:p>
        </p:txBody>
      </p:sp>
      <p:sp>
        <p:nvSpPr>
          <p:cNvPr id="9" name="Text Placeholder 8"/>
          <p:cNvSpPr>
            <a:spLocks noGrp="1"/>
          </p:cNvSpPr>
          <p:nvPr>
            <p:ph type="body" sz="quarter" idx="13"/>
          </p:nvPr>
        </p:nvSpPr>
        <p:spPr>
          <a:xfrm>
            <a:off x="287338" y="1820863"/>
            <a:ext cx="4210050" cy="3814762"/>
          </a:xfrm>
        </p:spPr>
        <p:txBody>
          <a:bodyPr/>
          <a:lstStyle>
            <a:lvl1pPr>
              <a:defRPr sz="1600">
                <a:solidFill>
                  <a:srgbClr val="786860"/>
                </a:solidFill>
              </a:defRPr>
            </a:lvl1pPr>
            <a:lvl2pPr>
              <a:defRPr sz="1600">
                <a:solidFill>
                  <a:srgbClr val="786860"/>
                </a:solidFill>
              </a:defRPr>
            </a:lvl2pPr>
            <a:lvl3pPr>
              <a:defRPr sz="1200">
                <a:solidFill>
                  <a:srgbClr val="786860"/>
                </a:solidFill>
              </a:defRPr>
            </a:lvl3pPr>
            <a:lvl4pPr>
              <a:defRPr sz="1200">
                <a:solidFill>
                  <a:srgbClr val="786860"/>
                </a:solidFill>
              </a:defRPr>
            </a:lvl4pPr>
            <a:lvl5pPr>
              <a:defRPr sz="1200">
                <a:solidFill>
                  <a:srgbClr val="786860"/>
                </a:solidFill>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600">
                <a:solidFill>
                  <a:srgbClr val="786860"/>
                </a:solidFill>
              </a:defRPr>
            </a:lvl1pPr>
            <a:lvl2pPr>
              <a:defRPr sz="1600">
                <a:solidFill>
                  <a:srgbClr val="786860"/>
                </a:solidFill>
              </a:defRPr>
            </a:lvl2pPr>
            <a:lvl3pPr>
              <a:defRPr sz="1200">
                <a:solidFill>
                  <a:srgbClr val="786860"/>
                </a:solidFill>
              </a:defRPr>
            </a:lvl3pPr>
            <a:lvl4pPr>
              <a:defRPr sz="1200">
                <a:solidFill>
                  <a:srgbClr val="786860"/>
                </a:solidFill>
              </a:defRPr>
            </a:lvl4pPr>
            <a:lvl5pPr>
              <a:defRPr sz="1200">
                <a:solidFill>
                  <a:srgbClr val="786860"/>
                </a:solidFill>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6731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b-NO" smtClean="0"/>
              <a:t>Klikk for å redigere tittelstil</a:t>
            </a:r>
            <a:endParaRPr lang="en-GB" smtClean="0"/>
          </a:p>
        </p:txBody>
      </p:sp>
      <p:sp>
        <p:nvSpPr>
          <p:cNvPr id="1027" name="Rectangle 3"/>
          <p:cNvSpPr>
            <a:spLocks noGrp="1" noChangeArrowheads="1"/>
          </p:cNvSpPr>
          <p:nvPr>
            <p:ph type="body" idx="1"/>
          </p:nvPr>
        </p:nvSpPr>
        <p:spPr bwMode="auto">
          <a:xfrm>
            <a:off x="287338" y="1820863"/>
            <a:ext cx="8569325" cy="381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GB" dirty="0" smtClean="0"/>
          </a:p>
        </p:txBody>
      </p:sp>
      <p:sp>
        <p:nvSpPr>
          <p:cNvPr id="1028" name="Rectangle 4"/>
          <p:cNvSpPr>
            <a:spLocks noGrp="1" noChangeArrowheads="1"/>
          </p:cNvSpPr>
          <p:nvPr>
            <p:ph type="dt" sz="half" idx="2"/>
          </p:nvPr>
        </p:nvSpPr>
        <p:spPr bwMode="auto">
          <a:xfrm>
            <a:off x="649288" y="7027863"/>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endParaRPr lang="en-GB"/>
          </a:p>
        </p:txBody>
      </p:sp>
      <p:sp>
        <p:nvSpPr>
          <p:cNvPr id="1029" name="Rectangle 5"/>
          <p:cNvSpPr>
            <a:spLocks noGrp="1" noChangeArrowheads="1"/>
          </p:cNvSpPr>
          <p:nvPr>
            <p:ph type="ftr" sz="quarter" idx="3"/>
          </p:nvPr>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smtClean="0"/>
              <a:t>Avdelingsledermøte</a:t>
            </a:r>
            <a:endParaRPr lang="en-GB" dirty="0"/>
          </a:p>
        </p:txBody>
      </p:sp>
      <p:sp>
        <p:nvSpPr>
          <p:cNvPr id="1030" name="Rectangle 6"/>
          <p:cNvSpPr>
            <a:spLocks noGrp="1" noChangeArrowheads="1"/>
          </p:cNvSpPr>
          <p:nvPr>
            <p:ph type="sldNum" sz="quarter" idx="4"/>
          </p:nvPr>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smtClean="0"/>
              <a:t>Side </a:t>
            </a:r>
            <a:fld id="{D124069A-4E20-4CCB-B32D-3FB48A204216}" type="slidenum">
              <a:rPr lang="en-GB" smtClean="0"/>
              <a:pPr/>
              <a:t>‹#›</a:t>
            </a:fld>
            <a:endParaRPr lang="en-GB" dirty="0"/>
          </a:p>
        </p:txBody>
      </p:sp>
      <p:pic>
        <p:nvPicPr>
          <p:cNvPr id="1033" name="Picture 9" descr="BDO_Logo_RGB 100%"/>
          <p:cNvPicPr>
            <a:picLocks noChangeAspect="1" noChangeArrowheads="1"/>
          </p:cNvPicPr>
          <p:nvPr/>
        </p:nvPicPr>
        <p:blipFill>
          <a:blip r:embed="rId25" cstate="print"/>
          <a:srcRect/>
          <a:stretch>
            <a:fillRect/>
          </a:stretch>
        </p:blipFill>
        <p:spPr bwMode="auto">
          <a:xfrm>
            <a:off x="7881938" y="6238875"/>
            <a:ext cx="974725" cy="374650"/>
          </a:xfrm>
          <a:prstGeom prst="rect">
            <a:avLst/>
          </a:prstGeom>
          <a:noFill/>
        </p:spPr>
      </p:pic>
      <p:sp>
        <p:nvSpPr>
          <p:cNvPr id="1035" name="Freeform 11"/>
          <p:cNvSpPr>
            <a:spLocks noChangeAspect="1"/>
          </p:cNvSpPr>
          <p:nvPr/>
        </p:nvSpPr>
        <p:spPr bwMode="gray">
          <a:xfrm>
            <a:off x="287338"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a:p>
        </p:txBody>
      </p:sp>
      <p:sp>
        <p:nvSpPr>
          <p:cNvPr id="1036" name="Freeform 12"/>
          <p:cNvSpPr>
            <a:spLocks noChangeAspect="1"/>
          </p:cNvSpPr>
          <p:nvPr/>
        </p:nvSpPr>
        <p:spPr bwMode="gray">
          <a:xfrm>
            <a:off x="287338"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0" r:id="rId3"/>
    <p:sldLayoutId id="2147483671" r:id="rId4"/>
    <p:sldLayoutId id="2147483672" r:id="rId5"/>
    <p:sldLayoutId id="2147483673" r:id="rId6"/>
    <p:sldLayoutId id="2147483674" r:id="rId7"/>
    <p:sldLayoutId id="2147483650" r:id="rId8"/>
    <p:sldLayoutId id="2147483652" r:id="rId9"/>
    <p:sldLayoutId id="2147483660" r:id="rId10"/>
    <p:sldLayoutId id="2147483661" r:id="rId11"/>
    <p:sldLayoutId id="2147483654" r:id="rId12"/>
    <p:sldLayoutId id="2147483663" r:id="rId13"/>
    <p:sldLayoutId id="2147483664" r:id="rId14"/>
    <p:sldLayoutId id="2147483665" r:id="rId15"/>
    <p:sldLayoutId id="2147483666" r:id="rId16"/>
    <p:sldLayoutId id="2147483667" r:id="rId17"/>
    <p:sldLayoutId id="2147483668" r:id="rId18"/>
    <p:sldLayoutId id="2147483669" r:id="rId19"/>
    <p:sldLayoutId id="2147483655" r:id="rId20"/>
    <p:sldLayoutId id="2147483675" r:id="rId21"/>
    <p:sldLayoutId id="2147483676" r:id="rId22"/>
    <p:sldLayoutId id="2147483677" r:id="rId23"/>
  </p:sldLayoutIdLst>
  <p:hf hdr="0" dt="0"/>
  <p:txStyles>
    <p:title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marL="358775" indent="-358775" algn="l" rtl="0" eaLnBrk="1" fontAlgn="base" hangingPunct="1">
        <a:spcBef>
          <a:spcPct val="20000"/>
        </a:spcBef>
        <a:spcAft>
          <a:spcPct val="0"/>
        </a:spcAft>
        <a:buFont typeface="Arial" pitchFamily="34" charset="0"/>
        <a:buNone/>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p:txBody>
          <a:bodyPr/>
          <a:lstStyle/>
          <a:p>
            <a:r>
              <a:rPr lang="nb-NO"/>
              <a:t>Integrering av IT i revisjonen</a:t>
            </a:r>
            <a:endParaRPr lang="en-US"/>
          </a:p>
        </p:txBody>
      </p:sp>
      <p:sp>
        <p:nvSpPr>
          <p:cNvPr id="481283" name="Rectangle 3"/>
          <p:cNvSpPr>
            <a:spLocks noGrp="1" noChangeArrowheads="1"/>
          </p:cNvSpPr>
          <p:nvPr>
            <p:ph type="subTitle" idx="1"/>
          </p:nvPr>
        </p:nvSpPr>
        <p:spPr/>
        <p:txBody>
          <a:bodyPr/>
          <a:lstStyle/>
          <a:p>
            <a:r>
              <a:rPr lang="nb-NO" dirty="0"/>
              <a:t>Hva krever standardene?</a:t>
            </a:r>
          </a:p>
          <a:p>
            <a:r>
              <a:rPr lang="nb-NO" dirty="0"/>
              <a:t>Hva gjør vi</a:t>
            </a:r>
            <a:r>
              <a:rPr lang="nb-NO" dirty="0" smtClean="0"/>
              <a:t>?</a:t>
            </a:r>
          </a:p>
          <a:p>
            <a:endParaRPr lang="nb-NO" dirty="0" smtClean="0"/>
          </a:p>
          <a:p>
            <a:endParaRPr lang="nb-NO" dirty="0" smtClean="0"/>
          </a:p>
          <a:p>
            <a:r>
              <a:rPr lang="nb-NO" dirty="0" smtClean="0"/>
              <a:t>Terje Tvedt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E27C324B-BCCC-47B9-9321-06FAEAE5FB0D}"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AF826470-2D08-421E-854A-6FA21398DFFD}" type="slidenum">
              <a:rPr lang="nb-NO"/>
              <a:pPr/>
              <a:t>10</a:t>
            </a:fld>
            <a:endParaRPr lang="nb-NO"/>
          </a:p>
        </p:txBody>
      </p:sp>
      <p:sp>
        <p:nvSpPr>
          <p:cNvPr id="491522" name="Rectangle 2"/>
          <p:cNvSpPr>
            <a:spLocks noGrp="1" noChangeArrowheads="1"/>
          </p:cNvSpPr>
          <p:nvPr>
            <p:ph type="title"/>
          </p:nvPr>
        </p:nvSpPr>
        <p:spPr>
          <a:xfrm>
            <a:off x="449263" y="454025"/>
            <a:ext cx="7932737" cy="765175"/>
          </a:xfrm>
        </p:spPr>
        <p:txBody>
          <a:bodyPr/>
          <a:lstStyle/>
          <a:p>
            <a:r>
              <a:rPr lang="nb-NO" dirty="0"/>
              <a:t>Forstå virksomheten og omgivelsene</a:t>
            </a:r>
            <a:endParaRPr lang="en-US" dirty="0"/>
          </a:p>
        </p:txBody>
      </p:sp>
      <p:sp>
        <p:nvSpPr>
          <p:cNvPr id="491523" name="Rectangle 3"/>
          <p:cNvSpPr>
            <a:spLocks noGrp="1" noChangeArrowheads="1"/>
          </p:cNvSpPr>
          <p:nvPr>
            <p:ph type="body" idx="1"/>
          </p:nvPr>
        </p:nvSpPr>
        <p:spPr>
          <a:xfrm>
            <a:off x="455613" y="1412875"/>
            <a:ext cx="7699375" cy="4291013"/>
          </a:xfrm>
        </p:spPr>
        <p:txBody>
          <a:bodyPr/>
          <a:lstStyle/>
          <a:p>
            <a:pPr>
              <a:lnSpc>
                <a:spcPct val="80000"/>
              </a:lnSpc>
              <a:buFont typeface="Arial" pitchFamily="34" charset="0"/>
              <a:buChar char="•"/>
            </a:pPr>
            <a:r>
              <a:rPr lang="nb-NO" dirty="0"/>
              <a:t>Bransje, relevant lovgivning, andre eksterne faktorer, spesielle regnskapsregler/regnskapsskikk</a:t>
            </a:r>
          </a:p>
          <a:p>
            <a:pPr>
              <a:lnSpc>
                <a:spcPct val="80000"/>
              </a:lnSpc>
              <a:buFont typeface="Arial" pitchFamily="34" charset="0"/>
              <a:buChar char="•"/>
            </a:pPr>
            <a:r>
              <a:rPr lang="nb-NO" dirty="0"/>
              <a:t>Nærmere om virksomheten, herunder valg og bruk av regnskapspolicy</a:t>
            </a:r>
          </a:p>
          <a:p>
            <a:pPr lvl="2"/>
            <a:r>
              <a:rPr lang="nb-NO" dirty="0"/>
              <a:t>Eiere, styringsmodeller, nærstående parter, </a:t>
            </a:r>
            <a:r>
              <a:rPr lang="nb-NO" dirty="0" err="1"/>
              <a:t>transaksjons-typer</a:t>
            </a:r>
            <a:r>
              <a:rPr lang="nb-NO" dirty="0"/>
              <a:t> osv.</a:t>
            </a:r>
          </a:p>
          <a:p>
            <a:pPr>
              <a:lnSpc>
                <a:spcPct val="80000"/>
              </a:lnSpc>
              <a:buFont typeface="Arial" pitchFamily="34" charset="0"/>
              <a:buChar char="•"/>
            </a:pPr>
            <a:r>
              <a:rPr lang="nb-NO" dirty="0"/>
              <a:t>Mål, strategier og relatert forretningsrisiko som kan føre til vesentlige feil i regnskapet</a:t>
            </a:r>
          </a:p>
          <a:p>
            <a:pPr>
              <a:lnSpc>
                <a:spcPct val="80000"/>
              </a:lnSpc>
              <a:buFont typeface="Arial" pitchFamily="34" charset="0"/>
              <a:buChar char="•"/>
            </a:pPr>
            <a:r>
              <a:rPr lang="nb-NO" dirty="0"/>
              <a:t>Måling og oppfølging av økonomisk utvikling</a:t>
            </a:r>
          </a:p>
          <a:p>
            <a:pPr lvl="2"/>
            <a:r>
              <a:rPr lang="nb-NO" dirty="0" err="1"/>
              <a:t>KPIs</a:t>
            </a:r>
            <a:r>
              <a:rPr lang="nb-NO" dirty="0"/>
              <a:t>, budsjettoppfølging, avviksanalyser, </a:t>
            </a:r>
            <a:r>
              <a:rPr lang="nb-NO" dirty="0" err="1"/>
              <a:t>segment-informasjon</a:t>
            </a:r>
            <a:r>
              <a:rPr lang="nb-NO" dirty="0"/>
              <a:t> osv.</a:t>
            </a:r>
          </a:p>
          <a:p>
            <a:pPr lvl="1">
              <a:lnSpc>
                <a:spcPct val="80000"/>
              </a:lnSpc>
            </a:pPr>
            <a:r>
              <a:rPr lang="nb-NO" dirty="0" err="1"/>
              <a:t>Internkontroll</a:t>
            </a:r>
            <a:endParaRPr lang="en-US" dirty="0"/>
          </a:p>
        </p:txBody>
      </p:sp>
      <p:sp>
        <p:nvSpPr>
          <p:cNvPr id="491524" name="Text Box 4"/>
          <p:cNvSpPr txBox="1">
            <a:spLocks noChangeArrowheads="1"/>
          </p:cNvSpPr>
          <p:nvPr/>
        </p:nvSpPr>
        <p:spPr bwMode="auto">
          <a:xfrm>
            <a:off x="7572396" y="57148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02DC8E-82B1-4197-B6BB-A8FB3F00EBE1}"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17FCCE27-9587-42CF-839B-8F9141398B16}" type="slidenum">
              <a:rPr lang="nb-NO"/>
              <a:pPr/>
              <a:t>11</a:t>
            </a:fld>
            <a:endParaRPr lang="nb-NO"/>
          </a:p>
        </p:txBody>
      </p:sp>
      <p:sp>
        <p:nvSpPr>
          <p:cNvPr id="492546" name="Rectangle 2"/>
          <p:cNvSpPr>
            <a:spLocks noGrp="1" noChangeArrowheads="1"/>
          </p:cNvSpPr>
          <p:nvPr>
            <p:ph type="title"/>
          </p:nvPr>
        </p:nvSpPr>
        <p:spPr/>
        <p:txBody>
          <a:bodyPr/>
          <a:lstStyle/>
          <a:p>
            <a:r>
              <a:rPr lang="nb-NO" dirty="0"/>
              <a:t>Forstå virksomheten – IT</a:t>
            </a:r>
          </a:p>
        </p:txBody>
      </p:sp>
      <p:sp>
        <p:nvSpPr>
          <p:cNvPr id="492547" name="Rectangle 3"/>
          <p:cNvSpPr>
            <a:spLocks noGrp="1" noChangeArrowheads="1"/>
          </p:cNvSpPr>
          <p:nvPr>
            <p:ph type="body" idx="1"/>
          </p:nvPr>
        </p:nvSpPr>
        <p:spPr/>
        <p:txBody>
          <a:bodyPr/>
          <a:lstStyle/>
          <a:p>
            <a:pPr>
              <a:buFont typeface="Arial" pitchFamily="34" charset="0"/>
              <a:buChar char="•"/>
            </a:pPr>
            <a:r>
              <a:rPr lang="nb-NO" dirty="0"/>
              <a:t>Maskinvare, operativsystem og nettverk</a:t>
            </a:r>
          </a:p>
          <a:p>
            <a:pPr>
              <a:buFont typeface="Arial" pitchFamily="34" charset="0"/>
              <a:buChar char="•"/>
            </a:pPr>
            <a:r>
              <a:rPr lang="nb-NO" dirty="0"/>
              <a:t>Serviceorganisasjoner – </a:t>
            </a:r>
            <a:r>
              <a:rPr lang="nb-NO" dirty="0" smtClean="0"/>
              <a:t>ISA </a:t>
            </a:r>
            <a:r>
              <a:rPr lang="nb-NO" dirty="0"/>
              <a:t>402</a:t>
            </a:r>
          </a:p>
          <a:p>
            <a:pPr>
              <a:buFont typeface="Arial" pitchFamily="34" charset="0"/>
              <a:buChar char="•"/>
            </a:pPr>
            <a:r>
              <a:rPr lang="nb-NO" dirty="0"/>
              <a:t>Applikasjoner/systemer, regneark</a:t>
            </a:r>
          </a:p>
          <a:p>
            <a:pPr>
              <a:buFont typeface="Arial" pitchFamily="34" charset="0"/>
              <a:buChar char="•"/>
            </a:pPr>
            <a:r>
              <a:rPr lang="nb-NO" dirty="0"/>
              <a:t>Organisasjon</a:t>
            </a:r>
          </a:p>
          <a:p>
            <a:pPr>
              <a:buFont typeface="Arial" pitchFamily="34" charset="0"/>
              <a:buChar char="•"/>
            </a:pPr>
            <a:r>
              <a:rPr lang="nb-NO" dirty="0" err="1"/>
              <a:t>Backup</a:t>
            </a:r>
            <a:r>
              <a:rPr lang="nb-NO" dirty="0"/>
              <a:t> og gjenopprettelsesrutiner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fld id="{3D0710AD-9833-478E-B053-749471F6903A}" type="datetime4">
              <a:rPr lang="nb-NO"/>
              <a:pPr/>
              <a:t>22. februar 2011</a:t>
            </a:fld>
            <a:endParaRPr lang="nb-NO"/>
          </a:p>
        </p:txBody>
      </p:sp>
      <p:sp>
        <p:nvSpPr>
          <p:cNvPr id="1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17" name="Slide Number Placeholder 5"/>
          <p:cNvSpPr>
            <a:spLocks noGrp="1"/>
          </p:cNvSpPr>
          <p:nvPr>
            <p:ph type="sldNum" sz="quarter" idx="12"/>
          </p:nvPr>
        </p:nvSpPr>
        <p:spPr/>
        <p:txBody>
          <a:bodyPr/>
          <a:lstStyle/>
          <a:p>
            <a:r>
              <a:rPr lang="nb-NO"/>
              <a:t>Side </a:t>
            </a:r>
            <a:fld id="{5152830F-977C-4E79-B4D5-1D7C5D830C74}" type="slidenum">
              <a:rPr lang="nb-NO"/>
              <a:pPr/>
              <a:t>12</a:t>
            </a:fld>
            <a:endParaRPr lang="nb-NO"/>
          </a:p>
        </p:txBody>
      </p:sp>
      <p:sp>
        <p:nvSpPr>
          <p:cNvPr id="493570" name="Rectangle 2"/>
          <p:cNvSpPr>
            <a:spLocks noGrp="1" noChangeArrowheads="1"/>
          </p:cNvSpPr>
          <p:nvPr>
            <p:ph type="title"/>
          </p:nvPr>
        </p:nvSpPr>
        <p:spPr>
          <a:xfrm>
            <a:off x="457200" y="457200"/>
            <a:ext cx="8201025" cy="1066800"/>
          </a:xfrm>
        </p:spPr>
        <p:txBody>
          <a:bodyPr/>
          <a:lstStyle/>
          <a:p>
            <a:r>
              <a:rPr lang="nb-NO"/>
              <a:t>Mål og strategier – er IT relevant?</a:t>
            </a:r>
            <a:endParaRPr lang="en-US"/>
          </a:p>
        </p:txBody>
      </p:sp>
      <p:sp>
        <p:nvSpPr>
          <p:cNvPr id="493571" name="Text Box 3"/>
          <p:cNvSpPr txBox="1">
            <a:spLocks noChangeArrowheads="1"/>
          </p:cNvSpPr>
          <p:nvPr/>
        </p:nvSpPr>
        <p:spPr bwMode="auto">
          <a:xfrm>
            <a:off x="7467600" y="6858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
        <p:nvSpPr>
          <p:cNvPr id="493572" name="AutoShape 4"/>
          <p:cNvSpPr>
            <a:spLocks noChangeArrowheads="1"/>
          </p:cNvSpPr>
          <p:nvPr/>
        </p:nvSpPr>
        <p:spPr bwMode="auto">
          <a:xfrm>
            <a:off x="457200" y="1676400"/>
            <a:ext cx="1905000" cy="1219200"/>
          </a:xfrm>
          <a:prstGeom prst="downArrowCallout">
            <a:avLst>
              <a:gd name="adj1" fmla="val 39063"/>
              <a:gd name="adj2" fmla="val 39063"/>
              <a:gd name="adj3" fmla="val 16667"/>
              <a:gd name="adj4" fmla="val 66667"/>
            </a:avLst>
          </a:prstGeom>
          <a:gradFill rotWithShape="0">
            <a:gsLst>
              <a:gs pos="0">
                <a:schemeClr val="accent1"/>
              </a:gs>
              <a:gs pos="50000">
                <a:schemeClr val="accent1">
                  <a:gamma/>
                  <a:shade val="46275"/>
                  <a:invGamma/>
                </a:schemeClr>
              </a:gs>
              <a:gs pos="100000">
                <a:schemeClr val="accent1"/>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000" b="1">
                <a:solidFill>
                  <a:schemeClr val="bg1"/>
                </a:solidFill>
                <a:latin typeface="Arial Narrow" pitchFamily="34" charset="0"/>
              </a:rPr>
              <a:t>Mål</a:t>
            </a:r>
            <a:endParaRPr lang="en-US" sz="2000" b="1">
              <a:solidFill>
                <a:schemeClr val="bg1"/>
              </a:solidFill>
              <a:latin typeface="Arial Narrow" pitchFamily="34" charset="0"/>
            </a:endParaRPr>
          </a:p>
        </p:txBody>
      </p:sp>
      <p:sp>
        <p:nvSpPr>
          <p:cNvPr id="493573" name="AutoShape 5"/>
          <p:cNvSpPr>
            <a:spLocks noChangeArrowheads="1"/>
          </p:cNvSpPr>
          <p:nvPr/>
        </p:nvSpPr>
        <p:spPr bwMode="auto">
          <a:xfrm>
            <a:off x="533400" y="3048000"/>
            <a:ext cx="1905000" cy="1219200"/>
          </a:xfrm>
          <a:prstGeom prst="downArrowCallout">
            <a:avLst>
              <a:gd name="adj1" fmla="val 39063"/>
              <a:gd name="adj2" fmla="val 39063"/>
              <a:gd name="adj3" fmla="val 16667"/>
              <a:gd name="adj4" fmla="val 66667"/>
            </a:avLst>
          </a:prstGeom>
          <a:gradFill rotWithShape="0">
            <a:gsLst>
              <a:gs pos="0">
                <a:schemeClr val="accent1"/>
              </a:gs>
              <a:gs pos="50000">
                <a:schemeClr val="accent1">
                  <a:gamma/>
                  <a:shade val="46275"/>
                  <a:invGamma/>
                </a:schemeClr>
              </a:gs>
              <a:gs pos="100000">
                <a:schemeClr val="accent1"/>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000" b="1">
                <a:solidFill>
                  <a:schemeClr val="bg1"/>
                </a:solidFill>
                <a:latin typeface="Arial Narrow" pitchFamily="34" charset="0"/>
              </a:rPr>
              <a:t>Strategier</a:t>
            </a:r>
            <a:endParaRPr lang="en-US" sz="2000" b="1">
              <a:solidFill>
                <a:schemeClr val="bg1"/>
              </a:solidFill>
              <a:latin typeface="Arial Narrow" pitchFamily="34" charset="0"/>
            </a:endParaRPr>
          </a:p>
        </p:txBody>
      </p:sp>
      <p:sp>
        <p:nvSpPr>
          <p:cNvPr id="493574" name="Text Box 6"/>
          <p:cNvSpPr txBox="1">
            <a:spLocks noChangeArrowheads="1"/>
          </p:cNvSpPr>
          <p:nvPr/>
        </p:nvSpPr>
        <p:spPr bwMode="auto">
          <a:xfrm>
            <a:off x="2590800" y="2401888"/>
            <a:ext cx="2501900" cy="457200"/>
          </a:xfrm>
          <a:prstGeom prst="rect">
            <a:avLst/>
          </a:prstGeom>
          <a:noFill/>
          <a:ln w="12700">
            <a:noFill/>
            <a:miter lim="800000"/>
            <a:headEnd type="none" w="sm" len="sm"/>
            <a:tailEnd type="none" w="sm" len="sm"/>
          </a:ln>
          <a:effectLst/>
        </p:spPr>
        <p:txBody>
          <a:bodyPr wrap="none">
            <a:spAutoFit/>
          </a:bodyPr>
          <a:lstStyle/>
          <a:p>
            <a:pPr algn="l" eaLnBrk="0" hangingPunct="0"/>
            <a:r>
              <a:rPr lang="nb-NO" sz="2400" b="1"/>
              <a:t>Hva vil vi oppnå</a:t>
            </a:r>
            <a:endParaRPr lang="en-US" sz="2400" b="1"/>
          </a:p>
        </p:txBody>
      </p:sp>
      <p:sp>
        <p:nvSpPr>
          <p:cNvPr id="493575" name="Text Box 7"/>
          <p:cNvSpPr txBox="1">
            <a:spLocks noChangeArrowheads="1"/>
          </p:cNvSpPr>
          <p:nvPr/>
        </p:nvSpPr>
        <p:spPr bwMode="auto">
          <a:xfrm>
            <a:off x="2590800" y="3733800"/>
            <a:ext cx="2436813" cy="822325"/>
          </a:xfrm>
          <a:prstGeom prst="rect">
            <a:avLst/>
          </a:prstGeom>
          <a:noFill/>
          <a:ln w="12700">
            <a:noFill/>
            <a:miter lim="800000"/>
            <a:headEnd type="none" w="sm" len="sm"/>
            <a:tailEnd type="none" w="sm" len="sm"/>
          </a:ln>
          <a:effectLst/>
        </p:spPr>
        <p:txBody>
          <a:bodyPr wrap="none">
            <a:spAutoFit/>
          </a:bodyPr>
          <a:lstStyle/>
          <a:p>
            <a:pPr algn="l" eaLnBrk="0" hangingPunct="0"/>
            <a:r>
              <a:rPr lang="nb-NO" sz="2400" b="1"/>
              <a:t>Hvordan skal vi</a:t>
            </a:r>
          </a:p>
          <a:p>
            <a:pPr algn="l" eaLnBrk="0" hangingPunct="0"/>
            <a:r>
              <a:rPr lang="nb-NO" sz="2400" b="1"/>
              <a:t>gjøre det</a:t>
            </a:r>
            <a:endParaRPr lang="en-US" sz="2400" b="1"/>
          </a:p>
        </p:txBody>
      </p:sp>
      <p:sp>
        <p:nvSpPr>
          <p:cNvPr id="493576" name="AutoShape 8"/>
          <p:cNvSpPr>
            <a:spLocks noChangeArrowheads="1"/>
          </p:cNvSpPr>
          <p:nvPr/>
        </p:nvSpPr>
        <p:spPr bwMode="auto">
          <a:xfrm>
            <a:off x="2819400" y="3048000"/>
            <a:ext cx="1981200" cy="685800"/>
          </a:xfrm>
          <a:prstGeom prst="rightArrow">
            <a:avLst>
              <a:gd name="adj1" fmla="val 50000"/>
              <a:gd name="adj2" fmla="val 72222"/>
            </a:avLst>
          </a:prstGeom>
          <a:gradFill rotWithShape="0">
            <a:gsLst>
              <a:gs pos="0">
                <a:srgbClr val="B7BB15"/>
              </a:gs>
              <a:gs pos="50000">
                <a:srgbClr val="B7BB15">
                  <a:gamma/>
                  <a:shade val="46275"/>
                  <a:invGamma/>
                </a:srgbClr>
              </a:gs>
              <a:gs pos="100000">
                <a:srgbClr val="B7BB15"/>
              </a:gs>
            </a:gsLst>
            <a:lin ang="5400000" scaled="1"/>
          </a:gradFill>
          <a:ln w="12700">
            <a:solidFill>
              <a:schemeClr val="tx1"/>
            </a:solidFill>
            <a:miter lim="800000"/>
            <a:headEnd type="none" w="sm" len="sm"/>
            <a:tailEnd type="none" w="sm" len="sm"/>
          </a:ln>
          <a:effectLst/>
        </p:spPr>
        <p:txBody>
          <a:bodyPr wrap="none" anchor="ctr"/>
          <a:lstStyle/>
          <a:p>
            <a:endParaRPr lang="nb-NO"/>
          </a:p>
        </p:txBody>
      </p:sp>
      <p:sp>
        <p:nvSpPr>
          <p:cNvPr id="493577" name="Oval 9"/>
          <p:cNvSpPr>
            <a:spLocks noChangeArrowheads="1"/>
          </p:cNvSpPr>
          <p:nvPr/>
        </p:nvSpPr>
        <p:spPr bwMode="auto">
          <a:xfrm>
            <a:off x="5029200" y="2630488"/>
            <a:ext cx="3886200" cy="2971800"/>
          </a:xfrm>
          <a:prstGeom prst="ellipse">
            <a:avLst/>
          </a:prstGeom>
          <a:gradFill rotWithShape="0">
            <a:gsLst>
              <a:gs pos="0">
                <a:schemeClr val="accent1"/>
              </a:gs>
              <a:gs pos="50000">
                <a:schemeClr val="accent1">
                  <a:gamma/>
                  <a:shade val="46275"/>
                  <a:invGamma/>
                </a:schemeClr>
              </a:gs>
              <a:gs pos="100000">
                <a:schemeClr val="accent1"/>
              </a:gs>
            </a:gsLst>
            <a:lin ang="5400000" scaled="1"/>
          </a:gradFill>
          <a:ln w="12700">
            <a:solidFill>
              <a:schemeClr val="tx1"/>
            </a:solidFill>
            <a:round/>
            <a:headEnd type="none" w="sm" len="sm"/>
            <a:tailEnd type="none" w="sm" len="sm"/>
          </a:ln>
          <a:effectLst/>
        </p:spPr>
        <p:txBody>
          <a:bodyPr wrap="none" anchor="ctr"/>
          <a:lstStyle/>
          <a:p>
            <a:pPr eaLnBrk="0" hangingPunct="0"/>
            <a:r>
              <a:rPr lang="nb-NO" sz="2400" b="1">
                <a:solidFill>
                  <a:srgbClr val="FFFFFF"/>
                </a:solidFill>
                <a:latin typeface="Arial Narrow" pitchFamily="34" charset="0"/>
              </a:rPr>
              <a:t>Forretningsrisiko</a:t>
            </a:r>
            <a:endParaRPr lang="en-US" sz="2400" b="1">
              <a:solidFill>
                <a:srgbClr val="FFFFFF"/>
              </a:solidFill>
              <a:latin typeface="Arial Narrow" pitchFamily="34" charset="0"/>
            </a:endParaRPr>
          </a:p>
        </p:txBody>
      </p:sp>
      <p:sp>
        <p:nvSpPr>
          <p:cNvPr id="493578" name="Oval 10"/>
          <p:cNvSpPr>
            <a:spLocks noChangeArrowheads="1"/>
          </p:cNvSpPr>
          <p:nvPr/>
        </p:nvSpPr>
        <p:spPr bwMode="auto">
          <a:xfrm>
            <a:off x="6019800" y="4306888"/>
            <a:ext cx="2057400" cy="1295400"/>
          </a:xfrm>
          <a:prstGeom prst="ellipse">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round/>
            <a:headEnd type="none" w="sm" len="sm"/>
            <a:tailEnd type="none" w="sm" len="sm"/>
          </a:ln>
          <a:effectLst/>
        </p:spPr>
        <p:txBody>
          <a:bodyPr wrap="none" anchor="ctr"/>
          <a:lstStyle/>
          <a:p>
            <a:pPr eaLnBrk="0" hangingPunct="0"/>
            <a:r>
              <a:rPr lang="nb-NO" b="1">
                <a:solidFill>
                  <a:srgbClr val="FFFFFF"/>
                </a:solidFill>
                <a:latin typeface="Arial Narrow" pitchFamily="34" charset="0"/>
              </a:rPr>
              <a:t>Regnskapsrisiko</a:t>
            </a:r>
            <a:endParaRPr lang="en-US" b="1">
              <a:solidFill>
                <a:srgbClr val="FFFFFF"/>
              </a:solidFill>
              <a:latin typeface="Arial Narrow" pitchFamily="34" charset="0"/>
            </a:endParaRPr>
          </a:p>
        </p:txBody>
      </p:sp>
      <p:sp>
        <p:nvSpPr>
          <p:cNvPr id="493579" name="Rectangle 11"/>
          <p:cNvSpPr>
            <a:spLocks noChangeArrowheads="1"/>
          </p:cNvSpPr>
          <p:nvPr/>
        </p:nvSpPr>
        <p:spPr bwMode="auto">
          <a:xfrm>
            <a:off x="5486400" y="1030288"/>
            <a:ext cx="2209800" cy="12954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000" b="1">
                <a:solidFill>
                  <a:srgbClr val="FFFFFF"/>
                </a:solidFill>
                <a:latin typeface="Arial Narrow" pitchFamily="34" charset="0"/>
              </a:rPr>
              <a:t>Eksterne</a:t>
            </a:r>
          </a:p>
          <a:p>
            <a:pPr eaLnBrk="0" hangingPunct="0"/>
            <a:r>
              <a:rPr lang="nb-NO" sz="2000" b="1">
                <a:solidFill>
                  <a:srgbClr val="FFFFFF"/>
                </a:solidFill>
                <a:latin typeface="Arial Narrow" pitchFamily="34" charset="0"/>
              </a:rPr>
              <a:t>rammebetingelser</a:t>
            </a:r>
            <a:endParaRPr lang="en-US" sz="2000" b="1">
              <a:solidFill>
                <a:srgbClr val="FFFFFF"/>
              </a:solidFill>
              <a:latin typeface="Arial Narrow" pitchFamily="34" charset="0"/>
            </a:endParaRPr>
          </a:p>
        </p:txBody>
      </p:sp>
      <p:sp>
        <p:nvSpPr>
          <p:cNvPr id="493580" name="AutoShape 12"/>
          <p:cNvSpPr>
            <a:spLocks noChangeArrowheads="1"/>
          </p:cNvSpPr>
          <p:nvPr/>
        </p:nvSpPr>
        <p:spPr bwMode="auto">
          <a:xfrm rot="-11460404">
            <a:off x="3048000" y="1524000"/>
            <a:ext cx="1981200" cy="685800"/>
          </a:xfrm>
          <a:prstGeom prst="rightArrow">
            <a:avLst>
              <a:gd name="adj1" fmla="val 50000"/>
              <a:gd name="adj2" fmla="val 72222"/>
            </a:avLst>
          </a:prstGeom>
          <a:gradFill rotWithShape="0">
            <a:gsLst>
              <a:gs pos="0">
                <a:srgbClr val="B7BB15"/>
              </a:gs>
              <a:gs pos="50000">
                <a:srgbClr val="B7BB15">
                  <a:gamma/>
                  <a:shade val="46275"/>
                  <a:invGamma/>
                </a:srgbClr>
              </a:gs>
              <a:gs pos="100000">
                <a:srgbClr val="B7BB15"/>
              </a:gs>
            </a:gsLst>
            <a:lin ang="5400000" scaled="1"/>
          </a:gradFill>
          <a:ln w="12700">
            <a:solidFill>
              <a:schemeClr val="tx1"/>
            </a:solidFill>
            <a:miter lim="800000"/>
            <a:headEnd type="none" w="sm" len="sm"/>
            <a:tailEnd type="none" w="sm" len="sm"/>
          </a:ln>
          <a:effectLst/>
        </p:spPr>
        <p:txBody>
          <a:bodyPr wrap="none" anchor="ctr"/>
          <a:lstStyle/>
          <a:p>
            <a:endParaRPr lang="nb-NO"/>
          </a:p>
        </p:txBody>
      </p:sp>
      <p:pic>
        <p:nvPicPr>
          <p:cNvPr id="493581" name="Picture 13" descr="BS02064_"/>
          <p:cNvPicPr>
            <a:picLocks noChangeAspect="1" noChangeArrowheads="1"/>
          </p:cNvPicPr>
          <p:nvPr/>
        </p:nvPicPr>
        <p:blipFill>
          <a:blip r:embed="rId2" cstate="print"/>
          <a:srcRect/>
          <a:stretch>
            <a:fillRect/>
          </a:stretch>
        </p:blipFill>
        <p:spPr bwMode="auto">
          <a:xfrm>
            <a:off x="457200" y="4419600"/>
            <a:ext cx="1720850" cy="1712913"/>
          </a:xfrm>
          <a:prstGeom prst="rect">
            <a:avLst/>
          </a:prstGeom>
          <a:noFill/>
        </p:spPr>
      </p:pic>
      <p:sp>
        <p:nvSpPr>
          <p:cNvPr id="493582" name="AutoShape 14"/>
          <p:cNvSpPr>
            <a:spLocks noChangeArrowheads="1"/>
          </p:cNvSpPr>
          <p:nvPr/>
        </p:nvSpPr>
        <p:spPr bwMode="auto">
          <a:xfrm>
            <a:off x="8153400" y="1600200"/>
            <a:ext cx="685800" cy="1447800"/>
          </a:xfrm>
          <a:prstGeom prst="curvedLeftArrow">
            <a:avLst>
              <a:gd name="adj1" fmla="val 42222"/>
              <a:gd name="adj2" fmla="val 84444"/>
              <a:gd name="adj3" fmla="val 33333"/>
            </a:avLst>
          </a:prstGeom>
          <a:gradFill rotWithShape="0">
            <a:gsLst>
              <a:gs pos="0">
                <a:srgbClr val="716C0D"/>
              </a:gs>
              <a:gs pos="50000">
                <a:srgbClr val="716C0D">
                  <a:gamma/>
                  <a:shade val="46275"/>
                  <a:invGamma/>
                </a:srgbClr>
              </a:gs>
              <a:gs pos="100000">
                <a:srgbClr val="716C0D"/>
              </a:gs>
            </a:gsLst>
            <a:lin ang="5400000" scaled="1"/>
          </a:gradFill>
          <a:ln w="9525">
            <a:noFill/>
            <a:miter lim="800000"/>
            <a:headEnd/>
            <a:tailEnd/>
          </a:ln>
          <a:effectLst/>
        </p:spPr>
        <p:txBody>
          <a:bodyPr wrap="none" anchor="ctr"/>
          <a:lstStyle/>
          <a:p>
            <a:endParaRPr lang="nb-N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E8C931-0BDE-4941-86F1-E86550587A9B}"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3B6D3447-A31B-41F3-A62D-964337D84D78}" type="slidenum">
              <a:rPr lang="nb-NO"/>
              <a:pPr/>
              <a:t>13</a:t>
            </a:fld>
            <a:endParaRPr lang="nb-NO"/>
          </a:p>
        </p:txBody>
      </p:sp>
      <p:sp>
        <p:nvSpPr>
          <p:cNvPr id="494594" name="Rectangle 2"/>
          <p:cNvSpPr>
            <a:spLocks noGrp="1" noChangeArrowheads="1"/>
          </p:cNvSpPr>
          <p:nvPr>
            <p:ph type="title"/>
          </p:nvPr>
        </p:nvSpPr>
        <p:spPr/>
        <p:txBody>
          <a:bodyPr/>
          <a:lstStyle/>
          <a:p>
            <a:r>
              <a:rPr lang="nb-NO"/>
              <a:t>Revisjonsteamets kompetanse</a:t>
            </a:r>
          </a:p>
        </p:txBody>
      </p:sp>
      <p:sp>
        <p:nvSpPr>
          <p:cNvPr id="494595" name="Rectangle 3"/>
          <p:cNvSpPr>
            <a:spLocks noGrp="1" noChangeArrowheads="1"/>
          </p:cNvSpPr>
          <p:nvPr>
            <p:ph type="body" idx="1"/>
          </p:nvPr>
        </p:nvSpPr>
        <p:spPr/>
        <p:txBody>
          <a:bodyPr/>
          <a:lstStyle/>
          <a:p>
            <a:pPr>
              <a:buFont typeface="Arial" pitchFamily="34" charset="0"/>
              <a:buChar char="•"/>
            </a:pPr>
            <a:r>
              <a:rPr lang="nb-NO" dirty="0"/>
              <a:t>Kompleks IT-infrastruktur</a:t>
            </a:r>
          </a:p>
          <a:p>
            <a:pPr>
              <a:buFont typeface="Arial" pitchFamily="34" charset="0"/>
              <a:buChar char="•"/>
            </a:pPr>
            <a:r>
              <a:rPr lang="nb-NO" dirty="0"/>
              <a:t>Kompleks/automatisert transaksjonsbehandling</a:t>
            </a:r>
          </a:p>
          <a:p>
            <a:pPr>
              <a:buFont typeface="Arial" pitchFamily="34" charset="0"/>
              <a:buChar char="•"/>
            </a:pPr>
            <a:r>
              <a:rPr lang="nb-NO" dirty="0"/>
              <a:t>Vesentlighet</a:t>
            </a:r>
          </a:p>
          <a:p>
            <a:pPr>
              <a:buFont typeface="Arial" pitchFamily="34" charset="0"/>
              <a:buChar char="•"/>
            </a:pPr>
            <a:r>
              <a:rPr lang="nb-NO" dirty="0"/>
              <a:t>Tilgjengelig dokumentasjon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8FEFF3A4-C02C-41C8-B748-F6A3C86601D5}"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F231D5E3-DDCF-44BE-BD15-73EFE3662EE9}" type="slidenum">
              <a:rPr lang="nb-NO"/>
              <a:pPr/>
              <a:t>14</a:t>
            </a:fld>
            <a:endParaRPr lang="nb-NO"/>
          </a:p>
        </p:txBody>
      </p:sp>
      <p:sp>
        <p:nvSpPr>
          <p:cNvPr id="495618" name="Rectangle 2"/>
          <p:cNvSpPr>
            <a:spLocks noGrp="1" noChangeArrowheads="1"/>
          </p:cNvSpPr>
          <p:nvPr>
            <p:ph type="title"/>
          </p:nvPr>
        </p:nvSpPr>
        <p:spPr>
          <a:xfrm>
            <a:off x="457200" y="457200"/>
            <a:ext cx="8201025" cy="1066800"/>
          </a:xfrm>
        </p:spPr>
        <p:txBody>
          <a:bodyPr/>
          <a:lstStyle/>
          <a:p>
            <a:r>
              <a:rPr lang="nb-NO"/>
              <a:t>Intern kontroll er inndelt i</a:t>
            </a:r>
            <a:endParaRPr lang="en-US"/>
          </a:p>
        </p:txBody>
      </p:sp>
      <p:sp>
        <p:nvSpPr>
          <p:cNvPr id="495619" name="Rectangle 3"/>
          <p:cNvSpPr>
            <a:spLocks noGrp="1" noChangeArrowheads="1"/>
          </p:cNvSpPr>
          <p:nvPr>
            <p:ph type="body" idx="1"/>
          </p:nvPr>
        </p:nvSpPr>
        <p:spPr>
          <a:xfrm>
            <a:off x="457200" y="1752600"/>
            <a:ext cx="8458200" cy="4487863"/>
          </a:xfrm>
        </p:spPr>
        <p:txBody>
          <a:bodyPr/>
          <a:lstStyle/>
          <a:p>
            <a:pPr marL="292100" indent="-292100">
              <a:buFontTx/>
              <a:buNone/>
              <a:tabLst>
                <a:tab pos="673100" algn="l"/>
              </a:tabLst>
            </a:pPr>
            <a:r>
              <a:rPr lang="nb-NO" dirty="0"/>
              <a:t>Som COSO</a:t>
            </a:r>
          </a:p>
          <a:p>
            <a:pPr marL="292100" indent="-292100">
              <a:buFontTx/>
              <a:buAutoNum type="alphaLcParenR"/>
              <a:tabLst>
                <a:tab pos="673100" algn="l"/>
              </a:tabLst>
            </a:pPr>
            <a:r>
              <a:rPr lang="nb-NO" dirty="0"/>
              <a:t>Kontrollmiljøet</a:t>
            </a:r>
            <a:endParaRPr lang="en-US" dirty="0"/>
          </a:p>
          <a:p>
            <a:pPr marL="292100" indent="-292100">
              <a:buFontTx/>
              <a:buAutoNum type="alphaLcParenR"/>
              <a:tabLst>
                <a:tab pos="673100" algn="l"/>
              </a:tabLst>
            </a:pPr>
            <a:r>
              <a:rPr lang="nb-NO" dirty="0"/>
              <a:t>Risikovurdering</a:t>
            </a:r>
            <a:endParaRPr lang="en-US" dirty="0"/>
          </a:p>
          <a:p>
            <a:pPr marL="292100" indent="-292100">
              <a:buFontTx/>
              <a:buAutoNum type="alphaLcParenR"/>
              <a:tabLst>
                <a:tab pos="673100" algn="l"/>
              </a:tabLst>
            </a:pPr>
            <a:r>
              <a:rPr lang="nb-NO" dirty="0"/>
              <a:t>Informasjonssystem, herunder forretningsprosesser, relevant for finansiell rapportering</a:t>
            </a:r>
            <a:endParaRPr lang="en-US" dirty="0"/>
          </a:p>
          <a:p>
            <a:pPr marL="292100" indent="-292100">
              <a:buFontTx/>
              <a:buAutoNum type="alphaLcParenR"/>
              <a:tabLst>
                <a:tab pos="673100" algn="l"/>
              </a:tabLst>
            </a:pPr>
            <a:r>
              <a:rPr lang="nb-NO" dirty="0"/>
              <a:t>Kontrollaktiviteter</a:t>
            </a:r>
            <a:endParaRPr lang="en-US" dirty="0"/>
          </a:p>
          <a:p>
            <a:pPr marL="292100" indent="-292100">
              <a:buFontTx/>
              <a:buAutoNum type="alphaLcParenR"/>
              <a:tabLst>
                <a:tab pos="673100" algn="l"/>
              </a:tabLst>
            </a:pPr>
            <a:r>
              <a:rPr lang="nb-NO" dirty="0"/>
              <a:t>Overvåking</a:t>
            </a:r>
          </a:p>
          <a:p>
            <a:pPr marL="673100" lvl="1" indent="-190500">
              <a:tabLst>
                <a:tab pos="673100" algn="l"/>
              </a:tabLst>
            </a:pPr>
            <a:r>
              <a:rPr lang="nb-NO" dirty="0"/>
              <a:t>Revisor må forstå </a:t>
            </a:r>
            <a:r>
              <a:rPr lang="nb-NO" dirty="0" err="1"/>
              <a:t>internkontrollen</a:t>
            </a:r>
            <a:r>
              <a:rPr lang="nb-NO" dirty="0"/>
              <a:t> som er relevant for revisjonen – alle ovennevnte elementer</a:t>
            </a:r>
          </a:p>
          <a:p>
            <a:pPr marL="673100" lvl="1" indent="-190500">
              <a:tabLst>
                <a:tab pos="673100" algn="l"/>
              </a:tabLst>
            </a:pPr>
            <a:r>
              <a:rPr lang="nb-NO" dirty="0"/>
              <a:t>Forstå = vurdere utforming og kontrollere implementering</a:t>
            </a:r>
            <a:endParaRPr lang="en-US" dirty="0"/>
          </a:p>
        </p:txBody>
      </p:sp>
      <p:sp>
        <p:nvSpPr>
          <p:cNvPr id="495620" name="Text Box 4"/>
          <p:cNvSpPr txBox="1">
            <a:spLocks noChangeArrowheads="1"/>
          </p:cNvSpPr>
          <p:nvPr/>
        </p:nvSpPr>
        <p:spPr bwMode="auto">
          <a:xfrm>
            <a:off x="7467600" y="8382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1257E69B-6387-4736-9CDE-C4DDB399BD89}"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DD21756B-BCCB-41CD-9475-EC447875F711}" type="slidenum">
              <a:rPr lang="nb-NO"/>
              <a:pPr/>
              <a:t>15</a:t>
            </a:fld>
            <a:endParaRPr lang="nb-NO"/>
          </a:p>
        </p:txBody>
      </p:sp>
      <p:sp>
        <p:nvSpPr>
          <p:cNvPr id="496642" name="Rectangle 2"/>
          <p:cNvSpPr>
            <a:spLocks noGrp="1" noChangeArrowheads="1"/>
          </p:cNvSpPr>
          <p:nvPr>
            <p:ph type="title"/>
          </p:nvPr>
        </p:nvSpPr>
        <p:spPr>
          <a:xfrm>
            <a:off x="449263" y="454025"/>
            <a:ext cx="7627937" cy="765175"/>
          </a:xfrm>
        </p:spPr>
        <p:txBody>
          <a:bodyPr/>
          <a:lstStyle/>
          <a:p>
            <a:r>
              <a:rPr lang="nb-NO"/>
              <a:t>Internkontroll og relevans for revisjonen</a:t>
            </a:r>
            <a:endParaRPr lang="en-US"/>
          </a:p>
        </p:txBody>
      </p:sp>
      <p:sp>
        <p:nvSpPr>
          <p:cNvPr id="496643" name="Rectangle 3"/>
          <p:cNvSpPr>
            <a:spLocks noGrp="1" noChangeArrowheads="1"/>
          </p:cNvSpPr>
          <p:nvPr>
            <p:ph type="body" idx="1"/>
          </p:nvPr>
        </p:nvSpPr>
        <p:spPr>
          <a:xfrm>
            <a:off x="455613" y="1412875"/>
            <a:ext cx="7672387" cy="3748088"/>
          </a:xfrm>
        </p:spPr>
        <p:txBody>
          <a:bodyPr/>
          <a:lstStyle/>
          <a:p>
            <a:pPr>
              <a:buFont typeface="Arial" pitchFamily="34" charset="0"/>
              <a:buChar char="•"/>
            </a:pPr>
            <a:r>
              <a:rPr lang="nb-NO" dirty="0" err="1"/>
              <a:t>Internkontroll</a:t>
            </a:r>
            <a:r>
              <a:rPr lang="nb-NO" dirty="0"/>
              <a:t> har et bredere formål enn finansiell rapportering</a:t>
            </a:r>
          </a:p>
          <a:p>
            <a:pPr>
              <a:buFont typeface="Arial" pitchFamily="34" charset="0"/>
              <a:buChar char="•"/>
            </a:pPr>
            <a:r>
              <a:rPr lang="nb-NO" dirty="0"/>
              <a:t>Både finansielt og operasjonelt rettede kontroller kan være relevante</a:t>
            </a:r>
          </a:p>
          <a:p>
            <a:pPr>
              <a:buFont typeface="Arial" pitchFamily="34" charset="0"/>
              <a:buChar char="•"/>
            </a:pPr>
            <a:r>
              <a:rPr lang="nb-NO" dirty="0"/>
              <a:t>Revisors skjønn</a:t>
            </a:r>
          </a:p>
          <a:p>
            <a:pPr>
              <a:buFont typeface="Arial" pitchFamily="34" charset="0"/>
              <a:buChar char="•"/>
            </a:pPr>
            <a:r>
              <a:rPr lang="nb-NO" dirty="0"/>
              <a:t>Også relevant for grunnlag for regnskapsverifikasjoner</a:t>
            </a:r>
            <a:endParaRPr lang="en-US" dirty="0"/>
          </a:p>
        </p:txBody>
      </p:sp>
      <p:sp>
        <p:nvSpPr>
          <p:cNvPr id="496644" name="Text Box 4"/>
          <p:cNvSpPr txBox="1">
            <a:spLocks noChangeArrowheads="1"/>
          </p:cNvSpPr>
          <p:nvPr/>
        </p:nvSpPr>
        <p:spPr bwMode="auto">
          <a:xfrm>
            <a:off x="7543800" y="7620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4A662F00-C4B2-421F-A1D3-5D31C30F0A84}" type="datetime4">
              <a:rPr lang="nb-NO">
                <a:solidFill>
                  <a:schemeClr val="tx2"/>
                </a:solidFill>
              </a:rPr>
              <a:pPr/>
              <a:t>22. februar 2011</a:t>
            </a:fld>
            <a:endParaRPr lang="nb-NO">
              <a:solidFill>
                <a:schemeClr val="tx2"/>
              </a:solidFill>
            </a:endParaRPr>
          </a:p>
        </p:txBody>
      </p:sp>
      <p:sp>
        <p:nvSpPr>
          <p:cNvPr id="6" name="Footer Placeholder 3"/>
          <p:cNvSpPr>
            <a:spLocks noGrp="1"/>
          </p:cNvSpPr>
          <p:nvPr>
            <p:ph type="ftr" sz="quarter" idx="4294967295"/>
          </p:nvPr>
        </p:nvSpPr>
        <p:spPr>
          <a:xfrm>
            <a:off x="649288" y="6327775"/>
            <a:ext cx="6692900" cy="158750"/>
          </a:xfrm>
        </p:spPr>
        <p:txBody>
          <a:bodyPr/>
          <a:lstStyle/>
          <a:p>
            <a:r>
              <a:rPr lang="nb-NO" dirty="0" smtClean="0">
                <a:solidFill>
                  <a:schemeClr val="accent1"/>
                </a:solidFill>
              </a:rPr>
              <a:t>Integrering av IT i revisjonen</a:t>
            </a:r>
            <a:endParaRPr lang="nb-NO" dirty="0">
              <a:solidFill>
                <a:schemeClr val="accent1"/>
              </a:solidFill>
            </a:endParaRPr>
          </a:p>
        </p:txBody>
      </p:sp>
      <p:sp>
        <p:nvSpPr>
          <p:cNvPr id="7" name="Slide Number Placeholder 4"/>
          <p:cNvSpPr>
            <a:spLocks noGrp="1"/>
          </p:cNvSpPr>
          <p:nvPr>
            <p:ph type="sldNum" sz="quarter" idx="12"/>
          </p:nvPr>
        </p:nvSpPr>
        <p:spPr/>
        <p:txBody>
          <a:bodyPr/>
          <a:lstStyle/>
          <a:p>
            <a:r>
              <a:rPr lang="nb-NO" dirty="0">
                <a:solidFill>
                  <a:schemeClr val="accent1"/>
                </a:solidFill>
              </a:rPr>
              <a:t>Side </a:t>
            </a:r>
            <a:fld id="{48ED8076-F458-49E6-A950-30B7075DC896}" type="slidenum">
              <a:rPr lang="nb-NO">
                <a:solidFill>
                  <a:schemeClr val="accent1"/>
                </a:solidFill>
              </a:rPr>
              <a:pPr/>
              <a:t>16</a:t>
            </a:fld>
            <a:endParaRPr lang="nb-NO" dirty="0">
              <a:solidFill>
                <a:schemeClr val="accent1"/>
              </a:solidFill>
            </a:endParaRPr>
          </a:p>
        </p:txBody>
      </p:sp>
      <p:sp>
        <p:nvSpPr>
          <p:cNvPr id="497666" name="Rectangle 2"/>
          <p:cNvSpPr>
            <a:spLocks noGrp="1" noChangeArrowheads="1"/>
          </p:cNvSpPr>
          <p:nvPr>
            <p:ph type="title"/>
          </p:nvPr>
        </p:nvSpPr>
        <p:spPr>
          <a:xfrm>
            <a:off x="457200" y="457200"/>
            <a:ext cx="8201025" cy="1066800"/>
          </a:xfrm>
        </p:spPr>
        <p:txBody>
          <a:bodyPr/>
          <a:lstStyle/>
          <a:p>
            <a:r>
              <a:rPr lang="nb-NO" dirty="0">
                <a:solidFill>
                  <a:schemeClr val="accent1"/>
                </a:solidFill>
              </a:rPr>
              <a:t>IT-påvirkning generelt</a:t>
            </a:r>
            <a:endParaRPr lang="en-US" dirty="0">
              <a:solidFill>
                <a:schemeClr val="accent1"/>
              </a:solidFill>
            </a:endParaRPr>
          </a:p>
        </p:txBody>
      </p:sp>
      <p:sp>
        <p:nvSpPr>
          <p:cNvPr id="497667" name="Text Box 3"/>
          <p:cNvSpPr txBox="1">
            <a:spLocks noChangeArrowheads="1"/>
          </p:cNvSpPr>
          <p:nvPr/>
        </p:nvSpPr>
        <p:spPr bwMode="auto">
          <a:xfrm>
            <a:off x="381000" y="1676400"/>
            <a:ext cx="8705850" cy="2225675"/>
          </a:xfrm>
          <a:prstGeom prst="rect">
            <a:avLst/>
          </a:prstGeom>
          <a:noFill/>
          <a:ln w="12700">
            <a:noFill/>
            <a:miter lim="800000"/>
            <a:headEnd type="none" w="sm" len="sm"/>
            <a:tailEnd type="none" w="sm" len="sm"/>
          </a:ln>
          <a:effectLst/>
        </p:spPr>
        <p:txBody>
          <a:bodyPr>
            <a:spAutoFit/>
          </a:bodyPr>
          <a:lstStyle/>
          <a:p>
            <a:pPr algn="l" eaLnBrk="0" hangingPunct="0">
              <a:tabLst>
                <a:tab pos="3810000" algn="l"/>
              </a:tabLst>
            </a:pPr>
            <a:r>
              <a:rPr lang="nb-NO" sz="2000" dirty="0">
                <a:solidFill>
                  <a:schemeClr val="tx2"/>
                </a:solidFill>
              </a:rPr>
              <a:t>Kan påvirke alle </a:t>
            </a:r>
            <a:r>
              <a:rPr lang="nb-NO" sz="2000" dirty="0" err="1">
                <a:solidFill>
                  <a:schemeClr val="tx2"/>
                </a:solidFill>
              </a:rPr>
              <a:t>komponenetene</a:t>
            </a:r>
            <a:r>
              <a:rPr lang="nb-NO" sz="2000" dirty="0">
                <a:solidFill>
                  <a:schemeClr val="tx2"/>
                </a:solidFill>
              </a:rPr>
              <a:t> av </a:t>
            </a:r>
            <a:r>
              <a:rPr lang="nb-NO" sz="2000" dirty="0" err="1">
                <a:solidFill>
                  <a:schemeClr val="tx2"/>
                </a:solidFill>
              </a:rPr>
              <a:t>internkontrollen</a:t>
            </a:r>
            <a:endParaRPr lang="nb-NO" sz="2000" dirty="0">
              <a:solidFill>
                <a:schemeClr val="tx2"/>
              </a:solidFill>
            </a:endParaRPr>
          </a:p>
          <a:p>
            <a:pPr algn="l" eaLnBrk="0" hangingPunct="0">
              <a:tabLst>
                <a:tab pos="3810000" algn="l"/>
              </a:tabLst>
            </a:pPr>
            <a:endParaRPr lang="nb-NO" sz="2000" dirty="0">
              <a:solidFill>
                <a:schemeClr val="tx2"/>
              </a:solidFill>
            </a:endParaRPr>
          </a:p>
          <a:p>
            <a:pPr algn="l" eaLnBrk="0" hangingPunct="0">
              <a:tabLst>
                <a:tab pos="3810000" algn="l"/>
              </a:tabLst>
            </a:pPr>
            <a:r>
              <a:rPr lang="nb-NO" sz="2000" dirty="0">
                <a:solidFill>
                  <a:schemeClr val="tx2"/>
                </a:solidFill>
              </a:rPr>
              <a:t>Manuell prosessering	Hovedsakelig manuelle kontroller</a:t>
            </a:r>
          </a:p>
          <a:p>
            <a:pPr algn="l" eaLnBrk="0" hangingPunct="0">
              <a:tabLst>
                <a:tab pos="3810000" algn="l"/>
              </a:tabLst>
            </a:pPr>
            <a:endParaRPr lang="nb-NO" sz="2000" dirty="0">
              <a:solidFill>
                <a:schemeClr val="tx2"/>
              </a:solidFill>
            </a:endParaRPr>
          </a:p>
          <a:p>
            <a:pPr algn="l" eaLnBrk="0" hangingPunct="0">
              <a:tabLst>
                <a:tab pos="3810000" algn="l"/>
              </a:tabLst>
            </a:pPr>
            <a:r>
              <a:rPr lang="nb-NO" sz="2000" dirty="0">
                <a:solidFill>
                  <a:schemeClr val="tx2"/>
                </a:solidFill>
              </a:rPr>
              <a:t>Automatisert </a:t>
            </a:r>
            <a:r>
              <a:rPr lang="nb-NO" sz="2000" dirty="0" err="1">
                <a:solidFill>
                  <a:schemeClr val="tx2"/>
                </a:solidFill>
              </a:rPr>
              <a:t>prossesering</a:t>
            </a:r>
            <a:r>
              <a:rPr lang="nb-NO" sz="2000" dirty="0">
                <a:solidFill>
                  <a:schemeClr val="tx2"/>
                </a:solidFill>
              </a:rPr>
              <a:t>	Manuelle kontroller</a:t>
            </a:r>
          </a:p>
          <a:p>
            <a:pPr algn="l" eaLnBrk="0" hangingPunct="0">
              <a:tabLst>
                <a:tab pos="3810000" algn="l"/>
              </a:tabLst>
            </a:pPr>
            <a:r>
              <a:rPr lang="nb-NO" sz="2000" dirty="0">
                <a:solidFill>
                  <a:schemeClr val="tx2"/>
                </a:solidFill>
              </a:rPr>
              <a:t>	Programmerte kontroller</a:t>
            </a:r>
          </a:p>
          <a:p>
            <a:pPr algn="l" eaLnBrk="0" hangingPunct="0">
              <a:tabLst>
                <a:tab pos="3810000" algn="l"/>
              </a:tabLst>
            </a:pPr>
            <a:r>
              <a:rPr lang="nb-NO" sz="2000" dirty="0">
                <a:solidFill>
                  <a:schemeClr val="tx2"/>
                </a:solidFill>
              </a:rPr>
              <a:t>	IT-avhengige kontroller</a:t>
            </a:r>
            <a:endParaRPr lang="en-US" sz="2000"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lstStyle/>
          <a:p>
            <a:pPr>
              <a:buFont typeface="Arial" pitchFamily="34" charset="0"/>
              <a:buChar char="•"/>
            </a:pPr>
            <a:r>
              <a:rPr lang="nb-NO" dirty="0" smtClean="0"/>
              <a:t>Unøyaktige data eller unøyaktig databehandling</a:t>
            </a:r>
          </a:p>
          <a:p>
            <a:pPr>
              <a:buFont typeface="Arial" pitchFamily="34" charset="0"/>
              <a:buChar char="•"/>
            </a:pPr>
            <a:r>
              <a:rPr lang="nb-NO" dirty="0" smtClean="0"/>
              <a:t>Uautorisert tilgang – urettmessige endringer</a:t>
            </a:r>
          </a:p>
          <a:p>
            <a:pPr>
              <a:buFont typeface="Arial" pitchFamily="34" charset="0"/>
              <a:buChar char="•"/>
            </a:pPr>
            <a:r>
              <a:rPr lang="nb-NO" dirty="0" smtClean="0"/>
              <a:t>Brudd på arbeidsdeling ved privilegerte brukerrettigheter</a:t>
            </a:r>
          </a:p>
          <a:p>
            <a:pPr>
              <a:buFont typeface="Arial" pitchFamily="34" charset="0"/>
              <a:buChar char="•"/>
            </a:pPr>
            <a:r>
              <a:rPr lang="nb-NO" dirty="0" smtClean="0"/>
              <a:t>Uautoriserte system-/programendringer gir feil databehandling</a:t>
            </a:r>
          </a:p>
          <a:p>
            <a:pPr>
              <a:buFont typeface="Arial" pitchFamily="34" charset="0"/>
              <a:buChar char="•"/>
            </a:pPr>
            <a:r>
              <a:rPr lang="nb-NO" dirty="0" smtClean="0"/>
              <a:t>Tap av data/manglende tilgang til data</a:t>
            </a:r>
          </a:p>
          <a:p>
            <a:pPr>
              <a:buFont typeface="Arial" pitchFamily="34" charset="0"/>
              <a:buChar char="•"/>
            </a:pPr>
            <a:endParaRPr lang="nb-NO" dirty="0"/>
          </a:p>
        </p:txBody>
      </p:sp>
      <p:sp>
        <p:nvSpPr>
          <p:cNvPr id="2" name="Tittel 1"/>
          <p:cNvSpPr>
            <a:spLocks noGrp="1"/>
          </p:cNvSpPr>
          <p:nvPr>
            <p:ph type="title" idx="4294967295"/>
          </p:nvPr>
        </p:nvSpPr>
        <p:spPr>
          <a:xfrm>
            <a:off x="570339" y="673100"/>
            <a:ext cx="8569325" cy="971550"/>
          </a:xfrm>
        </p:spPr>
        <p:txBody>
          <a:bodyPr/>
          <a:lstStyle/>
          <a:p>
            <a:r>
              <a:rPr lang="nb-NO" dirty="0" smtClean="0"/>
              <a:t>Risiko ved bruk at IT</a:t>
            </a:r>
            <a:endParaRPr lang="nb-NO" dirty="0"/>
          </a:p>
        </p:txBody>
      </p:sp>
      <p:sp>
        <p:nvSpPr>
          <p:cNvPr id="3" name="Plassholder for lysbildenummer 2"/>
          <p:cNvSpPr>
            <a:spLocks noGrp="1"/>
          </p:cNvSpPr>
          <p:nvPr>
            <p:ph type="sldNum" sz="quarter" idx="4294967295"/>
          </p:nvPr>
        </p:nvSpPr>
        <p:spPr>
          <a:xfrm>
            <a:off x="0" y="6486525"/>
            <a:ext cx="2133600" cy="165100"/>
          </a:xfrm>
        </p:spPr>
        <p:txBody>
          <a:bodyPr/>
          <a:lstStyle/>
          <a:p>
            <a:r>
              <a:rPr lang="en-GB" smtClean="0"/>
              <a:t>Side </a:t>
            </a:r>
            <a:fld id="{6069A533-779E-4635-89D9-DC028A3B6620}"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ECE8CD6A-1B42-4529-9C30-8DF6A3FABD05}"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31B832AD-ED52-4518-A972-DD42EB4884E5}" type="slidenum">
              <a:rPr lang="nb-NO"/>
              <a:pPr/>
              <a:t>18</a:t>
            </a:fld>
            <a:endParaRPr lang="nb-NO"/>
          </a:p>
        </p:txBody>
      </p:sp>
      <p:sp>
        <p:nvSpPr>
          <p:cNvPr id="498690" name="Rectangle 2"/>
          <p:cNvSpPr>
            <a:spLocks noGrp="1" noChangeArrowheads="1"/>
          </p:cNvSpPr>
          <p:nvPr>
            <p:ph type="title"/>
          </p:nvPr>
        </p:nvSpPr>
        <p:spPr>
          <a:xfrm>
            <a:off x="457200" y="457200"/>
            <a:ext cx="8201025" cy="1066800"/>
          </a:xfrm>
        </p:spPr>
        <p:txBody>
          <a:bodyPr/>
          <a:lstStyle/>
          <a:p>
            <a:r>
              <a:rPr lang="nb-NO"/>
              <a:t>Kontrollmiljøet</a:t>
            </a:r>
            <a:endParaRPr lang="en-US"/>
          </a:p>
        </p:txBody>
      </p:sp>
      <p:sp>
        <p:nvSpPr>
          <p:cNvPr id="498691" name="Rectangle 3"/>
          <p:cNvSpPr>
            <a:spLocks noGrp="1" noChangeArrowheads="1"/>
          </p:cNvSpPr>
          <p:nvPr>
            <p:ph type="body" idx="1"/>
          </p:nvPr>
        </p:nvSpPr>
        <p:spPr>
          <a:xfrm>
            <a:off x="469900" y="1412875"/>
            <a:ext cx="7672388" cy="3748088"/>
          </a:xfrm>
        </p:spPr>
        <p:txBody>
          <a:bodyPr/>
          <a:lstStyle/>
          <a:p>
            <a:pPr marL="231775" indent="-231775">
              <a:lnSpc>
                <a:spcPct val="90000"/>
              </a:lnSpc>
              <a:buFont typeface="Arial" pitchFamily="34" charset="0"/>
              <a:buChar char="•"/>
            </a:pPr>
            <a:r>
              <a:rPr lang="nb-NO" dirty="0"/>
              <a:t>Kommunikasjon og etterlevelse av etiske verdier</a:t>
            </a:r>
          </a:p>
          <a:p>
            <a:pPr marL="231775" indent="-231775">
              <a:lnSpc>
                <a:spcPct val="90000"/>
              </a:lnSpc>
              <a:buFont typeface="Arial" pitchFamily="34" charset="0"/>
              <a:buChar char="•"/>
            </a:pPr>
            <a:r>
              <a:rPr lang="nb-NO" dirty="0" smtClean="0"/>
              <a:t>Engasjement i </a:t>
            </a:r>
            <a:r>
              <a:rPr lang="nb-NO" smtClean="0"/>
              <a:t>forhold til </a:t>
            </a:r>
            <a:r>
              <a:rPr lang="nb-NO" dirty="0"/>
              <a:t>kompetanse</a:t>
            </a:r>
          </a:p>
          <a:p>
            <a:pPr marL="231775" indent="-231775">
              <a:lnSpc>
                <a:spcPct val="90000"/>
              </a:lnSpc>
              <a:buFont typeface="Arial" pitchFamily="34" charset="0"/>
              <a:buChar char="•"/>
            </a:pPr>
            <a:r>
              <a:rPr lang="nb-NO" dirty="0"/>
              <a:t>Styrets aktivitet og uavhengighet</a:t>
            </a:r>
          </a:p>
          <a:p>
            <a:pPr marL="231775" indent="-231775">
              <a:lnSpc>
                <a:spcPct val="90000"/>
              </a:lnSpc>
              <a:buFont typeface="Arial" pitchFamily="34" charset="0"/>
              <a:buChar char="•"/>
            </a:pPr>
            <a:r>
              <a:rPr lang="nb-NO" dirty="0"/>
              <a:t>Ledelsens filosofi og lederstil</a:t>
            </a:r>
          </a:p>
          <a:p>
            <a:pPr marL="231775" indent="-231775">
              <a:lnSpc>
                <a:spcPct val="90000"/>
              </a:lnSpc>
              <a:buFont typeface="Arial" pitchFamily="34" charset="0"/>
              <a:buChar char="•"/>
            </a:pPr>
            <a:r>
              <a:rPr lang="nb-NO" dirty="0"/>
              <a:t>Organisasjonsstruktur</a:t>
            </a:r>
          </a:p>
          <a:p>
            <a:pPr marL="231775" indent="-231775">
              <a:lnSpc>
                <a:spcPct val="90000"/>
              </a:lnSpc>
              <a:buFont typeface="Arial" pitchFamily="34" charset="0"/>
              <a:buChar char="•"/>
            </a:pPr>
            <a:r>
              <a:rPr lang="nb-NO" dirty="0"/>
              <a:t>Delegering av myndighet</a:t>
            </a:r>
          </a:p>
          <a:p>
            <a:pPr marL="231775" indent="-231775">
              <a:lnSpc>
                <a:spcPct val="90000"/>
              </a:lnSpc>
              <a:buFont typeface="Arial" pitchFamily="34" charset="0"/>
              <a:buChar char="•"/>
            </a:pPr>
            <a:r>
              <a:rPr lang="nb-NO" dirty="0" smtClean="0"/>
              <a:t>Personalpolitikk</a:t>
            </a:r>
          </a:p>
          <a:p>
            <a:pPr marL="231775" indent="-231775">
              <a:lnSpc>
                <a:spcPct val="90000"/>
              </a:lnSpc>
              <a:buFont typeface="Arial" pitchFamily="34" charset="0"/>
              <a:buChar char="•"/>
            </a:pPr>
            <a:endParaRPr lang="nb-NO" dirty="0"/>
          </a:p>
          <a:p>
            <a:pPr marL="231775" indent="-231775">
              <a:lnSpc>
                <a:spcPct val="90000"/>
              </a:lnSpc>
              <a:buFont typeface="Arial" pitchFamily="34" charset="0"/>
              <a:buChar char="•"/>
            </a:pPr>
            <a:r>
              <a:rPr lang="nb-NO" dirty="0"/>
              <a:t>Er det beskrevne kontrollmiljøet implementert?</a:t>
            </a:r>
          </a:p>
          <a:p>
            <a:pPr marL="231775" indent="-231775">
              <a:lnSpc>
                <a:spcPct val="90000"/>
              </a:lnSpc>
              <a:buFont typeface="Arial" pitchFamily="34" charset="0"/>
              <a:buChar char="•"/>
            </a:pPr>
            <a:r>
              <a:rPr lang="nb-NO" dirty="0"/>
              <a:t>Et godt kontrollmiljø er ikke tilstrekkelig – underbygger andre elementer av </a:t>
            </a:r>
            <a:r>
              <a:rPr lang="nb-NO" dirty="0" err="1"/>
              <a:t>internkontroll</a:t>
            </a:r>
            <a:endParaRPr lang="en-US" dirty="0"/>
          </a:p>
        </p:txBody>
      </p:sp>
      <p:sp>
        <p:nvSpPr>
          <p:cNvPr id="498692" name="Text Box 4"/>
          <p:cNvSpPr txBox="1">
            <a:spLocks noChangeArrowheads="1"/>
          </p:cNvSpPr>
          <p:nvPr/>
        </p:nvSpPr>
        <p:spPr bwMode="auto">
          <a:xfrm>
            <a:off x="7391400" y="7620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fld id="{EC12706E-2DBA-4299-87E0-CDE9D7D81959}" type="datetime4">
              <a:rPr lang="nb-NO"/>
              <a:pPr/>
              <a:t>22. februar 2011</a:t>
            </a:fld>
            <a:endParaRPr lang="nb-NO"/>
          </a:p>
        </p:txBody>
      </p:sp>
      <p:sp>
        <p:nvSpPr>
          <p:cNvPr id="9"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10" name="Slide Number Placeholder 4"/>
          <p:cNvSpPr>
            <a:spLocks noGrp="1"/>
          </p:cNvSpPr>
          <p:nvPr>
            <p:ph type="sldNum" sz="quarter" idx="12"/>
          </p:nvPr>
        </p:nvSpPr>
        <p:spPr/>
        <p:txBody>
          <a:bodyPr/>
          <a:lstStyle/>
          <a:p>
            <a:r>
              <a:rPr lang="nb-NO"/>
              <a:t>Side </a:t>
            </a:r>
            <a:fld id="{D28BAB65-CD81-41EB-AB25-1F53EE9E6231}" type="slidenum">
              <a:rPr lang="nb-NO"/>
              <a:pPr/>
              <a:t>19</a:t>
            </a:fld>
            <a:endParaRPr lang="nb-NO"/>
          </a:p>
        </p:txBody>
      </p:sp>
      <p:sp>
        <p:nvSpPr>
          <p:cNvPr id="499714" name="Rectangle 2"/>
          <p:cNvSpPr>
            <a:spLocks noGrp="1" noChangeArrowheads="1"/>
          </p:cNvSpPr>
          <p:nvPr>
            <p:ph type="title"/>
          </p:nvPr>
        </p:nvSpPr>
        <p:spPr/>
        <p:txBody>
          <a:bodyPr/>
          <a:lstStyle/>
          <a:p>
            <a:r>
              <a:rPr lang="nb-NO"/>
              <a:t>Kontrollmiljøet - konsekvenser</a:t>
            </a:r>
            <a:endParaRPr lang="en-US"/>
          </a:p>
        </p:txBody>
      </p:sp>
      <p:sp>
        <p:nvSpPr>
          <p:cNvPr id="499715" name="Rectangle 3"/>
          <p:cNvSpPr>
            <a:spLocks noChangeArrowheads="1"/>
          </p:cNvSpPr>
          <p:nvPr/>
        </p:nvSpPr>
        <p:spPr bwMode="auto">
          <a:xfrm>
            <a:off x="3124200" y="1143000"/>
            <a:ext cx="2209800" cy="1371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eaLnBrk="0" hangingPunct="0"/>
            <a:r>
              <a:rPr lang="nb-NO" sz="2000">
                <a:latin typeface="Arial Narrow" pitchFamily="34" charset="0"/>
              </a:rPr>
              <a:t>Kontrollmiljøet</a:t>
            </a:r>
            <a:endParaRPr lang="en-US" sz="2000">
              <a:latin typeface="Arial Narrow" pitchFamily="34" charset="0"/>
            </a:endParaRPr>
          </a:p>
        </p:txBody>
      </p:sp>
      <p:sp>
        <p:nvSpPr>
          <p:cNvPr id="499716" name="Rectangle 4"/>
          <p:cNvSpPr>
            <a:spLocks noChangeArrowheads="1"/>
          </p:cNvSpPr>
          <p:nvPr/>
        </p:nvSpPr>
        <p:spPr bwMode="auto">
          <a:xfrm>
            <a:off x="685800" y="3581400"/>
            <a:ext cx="2209800" cy="1371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eaLnBrk="0" hangingPunct="0"/>
            <a:r>
              <a:rPr lang="nb-NO" sz="2000">
                <a:latin typeface="Arial Narrow" pitchFamily="34" charset="0"/>
              </a:rPr>
              <a:t>Iboende risiko</a:t>
            </a:r>
            <a:endParaRPr lang="en-US" sz="2000">
              <a:latin typeface="Arial Narrow" pitchFamily="34" charset="0"/>
            </a:endParaRPr>
          </a:p>
        </p:txBody>
      </p:sp>
      <p:sp>
        <p:nvSpPr>
          <p:cNvPr id="499717" name="Rectangle 5"/>
          <p:cNvSpPr>
            <a:spLocks noChangeArrowheads="1"/>
          </p:cNvSpPr>
          <p:nvPr/>
        </p:nvSpPr>
        <p:spPr bwMode="auto">
          <a:xfrm>
            <a:off x="5867400" y="3657600"/>
            <a:ext cx="2209800" cy="1371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eaLnBrk="0" hangingPunct="0"/>
            <a:r>
              <a:rPr lang="nb-NO" sz="2000">
                <a:latin typeface="Arial Narrow" pitchFamily="34" charset="0"/>
              </a:rPr>
              <a:t>Øvrig intern kontroll</a:t>
            </a:r>
            <a:endParaRPr lang="en-US" sz="2000">
              <a:latin typeface="Arial Narrow" pitchFamily="34" charset="0"/>
            </a:endParaRPr>
          </a:p>
        </p:txBody>
      </p:sp>
      <p:sp>
        <p:nvSpPr>
          <p:cNvPr id="499718" name="Line 6"/>
          <p:cNvSpPr>
            <a:spLocks noChangeShapeType="1"/>
          </p:cNvSpPr>
          <p:nvPr/>
        </p:nvSpPr>
        <p:spPr bwMode="auto">
          <a:xfrm flipH="1">
            <a:off x="1752600" y="2514600"/>
            <a:ext cx="2286000" cy="1066800"/>
          </a:xfrm>
          <a:prstGeom prst="line">
            <a:avLst/>
          </a:prstGeom>
          <a:noFill/>
          <a:ln w="12700">
            <a:solidFill>
              <a:schemeClr val="tx1"/>
            </a:solidFill>
            <a:round/>
            <a:headEnd/>
            <a:tailEnd type="triangle" w="lg" len="lg"/>
          </a:ln>
          <a:effectLst/>
        </p:spPr>
        <p:txBody>
          <a:bodyPr/>
          <a:lstStyle/>
          <a:p>
            <a:endParaRPr lang="nb-NO"/>
          </a:p>
        </p:txBody>
      </p:sp>
      <p:sp>
        <p:nvSpPr>
          <p:cNvPr id="499719" name="Line 7"/>
          <p:cNvSpPr>
            <a:spLocks noChangeShapeType="1"/>
          </p:cNvSpPr>
          <p:nvPr/>
        </p:nvSpPr>
        <p:spPr bwMode="auto">
          <a:xfrm>
            <a:off x="4419600" y="2514600"/>
            <a:ext cx="2667000" cy="1143000"/>
          </a:xfrm>
          <a:prstGeom prst="line">
            <a:avLst/>
          </a:prstGeom>
          <a:noFill/>
          <a:ln w="12700">
            <a:solidFill>
              <a:schemeClr val="tx1"/>
            </a:solidFill>
            <a:round/>
            <a:headEnd/>
            <a:tailEnd type="triangle" w="lg" len="lg"/>
          </a:ln>
          <a:effectLst/>
        </p:spPr>
        <p:txBody>
          <a:bodyPr/>
          <a:lstStyle/>
          <a:p>
            <a:endParaRPr lang="nb-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noFill/>
          <a:ln/>
        </p:spPr>
        <p:txBody>
          <a:bodyPr lIns="92075" tIns="46038" rIns="92075" bIns="46038"/>
          <a:lstStyle/>
          <a:p>
            <a:r>
              <a:rPr lang="en-US"/>
              <a:t>IT-revsjon</a:t>
            </a:r>
          </a:p>
        </p:txBody>
      </p:sp>
      <p:sp>
        <p:nvSpPr>
          <p:cNvPr id="482307" name="Rectangle 3"/>
          <p:cNvSpPr>
            <a:spLocks noGrp="1" noChangeArrowheads="1"/>
          </p:cNvSpPr>
          <p:nvPr>
            <p:ph type="body" idx="1"/>
          </p:nvPr>
        </p:nvSpPr>
        <p:spPr>
          <a:noFill/>
          <a:ln/>
        </p:spPr>
        <p:txBody>
          <a:bodyPr lIns="92075" tIns="46038" rIns="92075" bIns="46038"/>
          <a:lstStyle/>
          <a:p>
            <a:pPr marL="0" indent="0">
              <a:buFont typeface="Arial" charset="0"/>
              <a:buNone/>
            </a:pPr>
            <a:r>
              <a:rPr lang="en-US" dirty="0" err="1"/>
              <a:t>Hva</a:t>
            </a:r>
            <a:r>
              <a:rPr lang="en-US" dirty="0"/>
              <a:t> </a:t>
            </a:r>
            <a:r>
              <a:rPr lang="en-US" dirty="0" err="1"/>
              <a:t>er</a:t>
            </a:r>
            <a:r>
              <a:rPr lang="en-US" dirty="0"/>
              <a:t> </a:t>
            </a:r>
            <a:r>
              <a:rPr lang="en-US" dirty="0" err="1"/>
              <a:t>egentlig</a:t>
            </a:r>
            <a:r>
              <a:rPr lang="en-US" dirty="0"/>
              <a:t> </a:t>
            </a:r>
            <a:r>
              <a:rPr lang="en-US" dirty="0" err="1"/>
              <a:t>det</a:t>
            </a:r>
            <a:r>
              <a:rPr lang="en-US" dirty="0"/>
              <a:t>?</a:t>
            </a:r>
          </a:p>
          <a:p>
            <a:pPr marL="0" indent="0"/>
            <a:endParaRPr lang="en-US" dirty="0"/>
          </a:p>
          <a:p>
            <a:pPr marL="601663" lvl="1" indent="-476250">
              <a:buFontTx/>
              <a:buChar char="•"/>
            </a:pPr>
            <a:r>
              <a:rPr lang="en-US" dirty="0" err="1"/>
              <a:t>Vurdering</a:t>
            </a:r>
            <a:r>
              <a:rPr lang="en-US" dirty="0"/>
              <a:t> </a:t>
            </a:r>
            <a:r>
              <a:rPr lang="en-US" dirty="0" err="1"/>
              <a:t>av</a:t>
            </a:r>
            <a:r>
              <a:rPr lang="en-US" dirty="0"/>
              <a:t> intern </a:t>
            </a:r>
            <a:r>
              <a:rPr lang="en-US" dirty="0" err="1"/>
              <a:t>kontroll</a:t>
            </a:r>
            <a:endParaRPr lang="en-US" dirty="0"/>
          </a:p>
          <a:p>
            <a:pPr marL="1096963" lvl="2" indent="-381000">
              <a:buFontTx/>
              <a:buChar char="–"/>
            </a:pPr>
            <a:r>
              <a:rPr lang="en-US" dirty="0" err="1"/>
              <a:t>Applikasjonskontroller</a:t>
            </a:r>
            <a:endParaRPr lang="en-US" dirty="0"/>
          </a:p>
          <a:p>
            <a:pPr marL="1096963" lvl="2" indent="-381000">
              <a:buFontTx/>
              <a:buChar char="–"/>
            </a:pPr>
            <a:r>
              <a:rPr lang="en-US" dirty="0" err="1"/>
              <a:t>Generelle</a:t>
            </a:r>
            <a:r>
              <a:rPr lang="en-US" dirty="0"/>
              <a:t> </a:t>
            </a:r>
            <a:r>
              <a:rPr lang="en-US" dirty="0" err="1"/>
              <a:t>kontroller</a:t>
            </a:r>
            <a:endParaRPr lang="en-US" dirty="0"/>
          </a:p>
          <a:p>
            <a:pPr marL="601663" lvl="1" indent="-476250">
              <a:buFontTx/>
              <a:buChar char="•"/>
            </a:pPr>
            <a:r>
              <a:rPr lang="en-US" dirty="0" err="1"/>
              <a:t>Dataanalyser</a:t>
            </a:r>
            <a:endParaRPr lang="nb-NO" dirty="0"/>
          </a:p>
          <a:p>
            <a:pPr marL="601663" lvl="1" indent="-476250">
              <a:buFontTx/>
              <a:buChar char="•"/>
            </a:pPr>
            <a:r>
              <a:rPr lang="nb-NO" dirty="0"/>
              <a:t>Øvrig bruk av IT</a:t>
            </a:r>
            <a:endParaRPr lang="en-US" dirty="0"/>
          </a:p>
          <a:p>
            <a:pPr marL="0" indent="0"/>
            <a:endParaRPr lang="en-US" sz="1800" i="1"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DFA890E6-C02E-4A94-BBAC-E0FFACB8A2F6}"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DCC2FFB8-235D-499D-B1F8-9C8DA580B755}" type="slidenum">
              <a:rPr lang="nb-NO"/>
              <a:pPr/>
              <a:t>20</a:t>
            </a:fld>
            <a:endParaRPr lang="nb-NO"/>
          </a:p>
        </p:txBody>
      </p:sp>
      <p:sp>
        <p:nvSpPr>
          <p:cNvPr id="500738" name="Rectangle 2"/>
          <p:cNvSpPr>
            <a:spLocks noGrp="1" noChangeArrowheads="1"/>
          </p:cNvSpPr>
          <p:nvPr>
            <p:ph type="title"/>
          </p:nvPr>
        </p:nvSpPr>
        <p:spPr>
          <a:xfrm>
            <a:off x="457200" y="457200"/>
            <a:ext cx="8201025" cy="1066800"/>
          </a:xfrm>
        </p:spPr>
        <p:txBody>
          <a:bodyPr/>
          <a:lstStyle/>
          <a:p>
            <a:r>
              <a:rPr lang="nb-NO" dirty="0" smtClean="0"/>
              <a:t>Enhetens risikovurdering</a:t>
            </a:r>
            <a:endParaRPr lang="en-US" dirty="0"/>
          </a:p>
        </p:txBody>
      </p:sp>
      <p:sp>
        <p:nvSpPr>
          <p:cNvPr id="500739" name="Rectangle 3"/>
          <p:cNvSpPr>
            <a:spLocks noGrp="1" noChangeArrowheads="1"/>
          </p:cNvSpPr>
          <p:nvPr>
            <p:ph type="body" idx="1"/>
          </p:nvPr>
        </p:nvSpPr>
        <p:spPr>
          <a:xfrm>
            <a:off x="457200" y="1762125"/>
            <a:ext cx="8785225" cy="5400675"/>
          </a:xfrm>
        </p:spPr>
        <p:txBody>
          <a:bodyPr/>
          <a:lstStyle/>
          <a:p>
            <a:pPr>
              <a:buFont typeface="Arial" pitchFamily="34" charset="0"/>
              <a:buChar char="•"/>
            </a:pPr>
            <a:r>
              <a:rPr lang="nb-NO" dirty="0" err="1"/>
              <a:t>Riskovurdering</a:t>
            </a:r>
            <a:r>
              <a:rPr lang="nb-NO" dirty="0"/>
              <a:t> er prosessen som </a:t>
            </a:r>
          </a:p>
          <a:p>
            <a:pPr lvl="2"/>
            <a:r>
              <a:rPr lang="nb-NO" dirty="0"/>
              <a:t>Identifiserer risiko med relevans for målene for finansiell rapportering</a:t>
            </a:r>
          </a:p>
          <a:p>
            <a:pPr lvl="2"/>
            <a:r>
              <a:rPr lang="nb-NO" dirty="0"/>
              <a:t>Iverksetter tiltak for å håndtere risikoen</a:t>
            </a:r>
          </a:p>
          <a:p>
            <a:pPr>
              <a:buFont typeface="Arial" pitchFamily="34" charset="0"/>
              <a:buChar char="•"/>
            </a:pPr>
            <a:r>
              <a:rPr lang="nb-NO" dirty="0"/>
              <a:t>Formell eller uformell prosess</a:t>
            </a:r>
          </a:p>
          <a:p>
            <a:pPr lvl="1"/>
            <a:endParaRPr lang="en-US" sz="2800" dirty="0"/>
          </a:p>
        </p:txBody>
      </p:sp>
      <p:sp>
        <p:nvSpPr>
          <p:cNvPr id="500740" name="Text Box 4"/>
          <p:cNvSpPr txBox="1">
            <a:spLocks noChangeArrowheads="1"/>
          </p:cNvSpPr>
          <p:nvPr/>
        </p:nvSpPr>
        <p:spPr bwMode="auto">
          <a:xfrm>
            <a:off x="7572396" y="714356"/>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6AA2E240-D1A8-4A9E-A433-1316AD4C34E4}"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80353211-37C7-4B4C-9BF1-09C3D88224D7}" type="slidenum">
              <a:rPr lang="nb-NO"/>
              <a:pPr/>
              <a:t>21</a:t>
            </a:fld>
            <a:endParaRPr lang="nb-NO"/>
          </a:p>
        </p:txBody>
      </p:sp>
      <p:sp>
        <p:nvSpPr>
          <p:cNvPr id="501762" name="Rectangle 2"/>
          <p:cNvSpPr>
            <a:spLocks noGrp="1" noChangeArrowheads="1"/>
          </p:cNvSpPr>
          <p:nvPr>
            <p:ph type="title"/>
          </p:nvPr>
        </p:nvSpPr>
        <p:spPr>
          <a:xfrm>
            <a:off x="457200" y="457200"/>
            <a:ext cx="8201025" cy="1066800"/>
          </a:xfrm>
        </p:spPr>
        <p:txBody>
          <a:bodyPr/>
          <a:lstStyle/>
          <a:p>
            <a:r>
              <a:rPr lang="nb-NO"/>
              <a:t>Informasjonssystemer</a:t>
            </a:r>
            <a:endParaRPr lang="en-US"/>
          </a:p>
        </p:txBody>
      </p:sp>
      <p:sp>
        <p:nvSpPr>
          <p:cNvPr id="501763" name="Rectangle 3"/>
          <p:cNvSpPr>
            <a:spLocks noGrp="1" noChangeArrowheads="1"/>
          </p:cNvSpPr>
          <p:nvPr>
            <p:ph type="body" idx="1"/>
          </p:nvPr>
        </p:nvSpPr>
        <p:spPr>
          <a:xfrm>
            <a:off x="455613" y="1412875"/>
            <a:ext cx="7685087" cy="4291013"/>
          </a:xfrm>
        </p:spPr>
        <p:txBody>
          <a:bodyPr/>
          <a:lstStyle/>
          <a:p>
            <a:pPr marL="180975" indent="-180975">
              <a:lnSpc>
                <a:spcPct val="80000"/>
              </a:lnSpc>
              <a:buFont typeface="Arial" pitchFamily="34" charset="0"/>
              <a:buChar char="•"/>
            </a:pPr>
            <a:r>
              <a:rPr lang="nb-NO" dirty="0"/>
              <a:t>Revisor må forstå informasjonssystemet, herunder relaterte forretningsprosesser, som er relevante for finansiell rapportering, herunder:</a:t>
            </a:r>
          </a:p>
          <a:p>
            <a:pPr marL="0" indent="0">
              <a:lnSpc>
                <a:spcPct val="90000"/>
              </a:lnSpc>
              <a:buFont typeface="Arial" pitchFamily="34" charset="0"/>
              <a:buChar char="•"/>
              <a:tabLst>
                <a:tab pos="292100" algn="l"/>
              </a:tabLst>
            </a:pPr>
            <a:r>
              <a:rPr lang="nb-NO" dirty="0"/>
              <a:t>	</a:t>
            </a:r>
            <a:r>
              <a:rPr lang="nb-NO" sz="1600" dirty="0"/>
              <a:t>Transaksjonsklasser</a:t>
            </a:r>
          </a:p>
          <a:p>
            <a:pPr marL="0" indent="0">
              <a:lnSpc>
                <a:spcPct val="90000"/>
              </a:lnSpc>
              <a:buFont typeface="Arial" pitchFamily="34" charset="0"/>
              <a:buChar char="•"/>
              <a:tabLst>
                <a:tab pos="292100" algn="l"/>
              </a:tabLst>
            </a:pPr>
            <a:r>
              <a:rPr lang="nb-NO" sz="1600" dirty="0">
                <a:cs typeface="Arial" charset="0"/>
              </a:rPr>
              <a:t>	IT-baserte</a:t>
            </a:r>
            <a:r>
              <a:rPr lang="nb-NO" sz="1600" dirty="0"/>
              <a:t> og manuelle prosedyrer som gjennomføres </a:t>
            </a:r>
            <a:r>
              <a:rPr lang="nb-NO" sz="1600" dirty="0" smtClean="0"/>
              <a:t>i </a:t>
            </a:r>
            <a:r>
              <a:rPr lang="nb-NO" sz="1600" dirty="0"/>
              <a:t>forbindelse </a:t>
            </a:r>
            <a:r>
              <a:rPr lang="nb-NO" sz="1600" dirty="0" smtClean="0"/>
              <a:t>med 	initiering</a:t>
            </a:r>
            <a:r>
              <a:rPr lang="nb-NO" sz="1600" dirty="0"/>
              <a:t>, registrering, prosessering </a:t>
            </a:r>
            <a:r>
              <a:rPr lang="nb-NO" sz="1600" dirty="0" smtClean="0"/>
              <a:t>og </a:t>
            </a:r>
            <a:r>
              <a:rPr lang="nb-NO" sz="1600" dirty="0"/>
              <a:t>rapportering av disse </a:t>
            </a:r>
            <a:r>
              <a:rPr lang="nb-NO" sz="1600" dirty="0" smtClean="0"/>
              <a:t>	transaksjonene </a:t>
            </a:r>
            <a:r>
              <a:rPr lang="nb-NO" sz="1600" dirty="0"/>
              <a:t>i regnskapet</a:t>
            </a:r>
          </a:p>
          <a:p>
            <a:pPr marL="0" indent="0">
              <a:lnSpc>
                <a:spcPct val="90000"/>
              </a:lnSpc>
              <a:buFont typeface="Arial" pitchFamily="34" charset="0"/>
              <a:buChar char="•"/>
              <a:tabLst>
                <a:tab pos="292100" algn="l"/>
              </a:tabLst>
            </a:pPr>
            <a:r>
              <a:rPr lang="nb-NO" sz="1600" dirty="0"/>
              <a:t>	Aktuelle journaler, dokumentasjon, kontoer osv., </a:t>
            </a:r>
            <a:r>
              <a:rPr lang="nb-NO" sz="1600" dirty="0" smtClean="0"/>
              <a:t>manuelle </a:t>
            </a:r>
            <a:r>
              <a:rPr lang="nb-NO" sz="1600" dirty="0"/>
              <a:t>eller </a:t>
            </a:r>
            <a:r>
              <a:rPr lang="nb-NO" sz="1600" dirty="0" smtClean="0"/>
              <a:t>elektroniske</a:t>
            </a:r>
            <a:endParaRPr lang="nb-NO" sz="1600" dirty="0"/>
          </a:p>
          <a:p>
            <a:pPr marL="0" indent="0">
              <a:lnSpc>
                <a:spcPct val="90000"/>
              </a:lnSpc>
              <a:buFont typeface="Arial" pitchFamily="34" charset="0"/>
              <a:buChar char="•"/>
              <a:tabLst>
                <a:tab pos="292100" algn="l"/>
              </a:tabLst>
            </a:pPr>
            <a:r>
              <a:rPr lang="nb-NO" sz="1600" dirty="0"/>
              <a:t>	Håndtering av forhold og hendelser som ikke er </a:t>
            </a:r>
            <a:r>
              <a:rPr lang="nb-NO" sz="1600" dirty="0" smtClean="0"/>
              <a:t>transaksjoner</a:t>
            </a:r>
            <a:endParaRPr lang="nb-NO" sz="1600" dirty="0"/>
          </a:p>
          <a:p>
            <a:pPr marL="0" indent="0">
              <a:lnSpc>
                <a:spcPct val="90000"/>
              </a:lnSpc>
              <a:buFont typeface="Arial" pitchFamily="34" charset="0"/>
              <a:buChar char="•"/>
              <a:tabLst>
                <a:tab pos="292100" algn="l"/>
              </a:tabLst>
            </a:pPr>
            <a:r>
              <a:rPr lang="nb-NO" sz="1600" dirty="0"/>
              <a:t>	</a:t>
            </a:r>
            <a:r>
              <a:rPr lang="nb-NO" sz="1600" dirty="0" smtClean="0"/>
              <a:t>Regnskapsavslutningsprosessen</a:t>
            </a:r>
            <a:endParaRPr lang="en-US" sz="1600" dirty="0" smtClean="0"/>
          </a:p>
          <a:p>
            <a:pPr marL="271463" indent="-271463">
              <a:lnSpc>
                <a:spcPct val="90000"/>
              </a:lnSpc>
              <a:buFont typeface="Arial" pitchFamily="34" charset="0"/>
              <a:buChar char="•"/>
              <a:tabLst>
                <a:tab pos="292100" algn="l"/>
              </a:tabLst>
            </a:pPr>
            <a:r>
              <a:rPr lang="en-US" sz="1600" dirty="0" err="1" smtClean="0"/>
              <a:t>Kontroller</a:t>
            </a:r>
            <a:r>
              <a:rPr lang="en-US" sz="1600" dirty="0" smtClean="0"/>
              <a:t> </a:t>
            </a:r>
            <a:r>
              <a:rPr lang="en-US" sz="1600" dirty="0" err="1" smtClean="0"/>
              <a:t>knyttet</a:t>
            </a:r>
            <a:r>
              <a:rPr lang="en-US" sz="1600" dirty="0" smtClean="0"/>
              <a:t> </a:t>
            </a:r>
            <a:r>
              <a:rPr lang="en-US" sz="1600" dirty="0" err="1" smtClean="0"/>
              <a:t>til</a:t>
            </a:r>
            <a:r>
              <a:rPr lang="en-US" sz="1600" dirty="0" smtClean="0"/>
              <a:t> </a:t>
            </a:r>
            <a:r>
              <a:rPr lang="en-US" sz="1600" dirty="0" err="1" smtClean="0"/>
              <a:t>posteringer</a:t>
            </a:r>
            <a:endParaRPr lang="nb-NO" sz="1600" dirty="0" smtClean="0"/>
          </a:p>
        </p:txBody>
      </p:sp>
      <p:sp>
        <p:nvSpPr>
          <p:cNvPr id="501764" name="Text Box 4"/>
          <p:cNvSpPr txBox="1">
            <a:spLocks noChangeArrowheads="1"/>
          </p:cNvSpPr>
          <p:nvPr/>
        </p:nvSpPr>
        <p:spPr bwMode="auto">
          <a:xfrm>
            <a:off x="7467600" y="7620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
          <p:cNvSpPr>
            <a:spLocks noGrp="1"/>
          </p:cNvSpPr>
          <p:nvPr>
            <p:ph type="dt" sz="half" idx="10"/>
          </p:nvPr>
        </p:nvSpPr>
        <p:spPr/>
        <p:txBody>
          <a:bodyPr/>
          <a:lstStyle/>
          <a:p>
            <a:fld id="{C4851C87-86B2-4C6C-BB6E-41448A9FDC67}" type="datetime4">
              <a:rPr lang="nb-NO"/>
              <a:pPr/>
              <a:t>22. februar 2011</a:t>
            </a:fld>
            <a:endParaRPr lang="nb-NO"/>
          </a:p>
        </p:txBody>
      </p:sp>
      <p:sp>
        <p:nvSpPr>
          <p:cNvPr id="30"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31" name="Slide Number Placeholder 4"/>
          <p:cNvSpPr>
            <a:spLocks noGrp="1"/>
          </p:cNvSpPr>
          <p:nvPr>
            <p:ph type="sldNum" sz="quarter" idx="12"/>
          </p:nvPr>
        </p:nvSpPr>
        <p:spPr/>
        <p:txBody>
          <a:bodyPr/>
          <a:lstStyle/>
          <a:p>
            <a:r>
              <a:rPr lang="nb-NO"/>
              <a:t>Side </a:t>
            </a:r>
            <a:fld id="{D47DE70E-FC18-4EB4-B354-5392436F103F}" type="slidenum">
              <a:rPr lang="nb-NO"/>
              <a:pPr/>
              <a:t>22</a:t>
            </a:fld>
            <a:endParaRPr lang="nb-NO"/>
          </a:p>
        </p:txBody>
      </p:sp>
      <p:sp>
        <p:nvSpPr>
          <p:cNvPr id="502786" name="Rectangle 2"/>
          <p:cNvSpPr>
            <a:spLocks noGrp="1" noChangeArrowheads="1"/>
          </p:cNvSpPr>
          <p:nvPr>
            <p:ph type="title"/>
          </p:nvPr>
        </p:nvSpPr>
        <p:spPr/>
        <p:txBody>
          <a:bodyPr/>
          <a:lstStyle/>
          <a:p>
            <a:r>
              <a:rPr lang="nb-NO" dirty="0" smtClean="0"/>
              <a:t>Transaksjonsklasser </a:t>
            </a:r>
            <a:r>
              <a:rPr lang="nb-NO" dirty="0"/>
              <a:t>- prosesser</a:t>
            </a:r>
            <a:endParaRPr lang="en-US" dirty="0"/>
          </a:p>
        </p:txBody>
      </p:sp>
      <p:sp>
        <p:nvSpPr>
          <p:cNvPr id="502787" name="Document"/>
          <p:cNvSpPr>
            <a:spLocks noEditPoints="1" noChangeArrowheads="1"/>
          </p:cNvSpPr>
          <p:nvPr/>
        </p:nvSpPr>
        <p:spPr bwMode="auto">
          <a:xfrm>
            <a:off x="914400" y="1600200"/>
            <a:ext cx="2057400" cy="2438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l" eaLnBrk="0" hangingPunct="0"/>
            <a:r>
              <a:rPr lang="nb-NO" sz="1200">
                <a:solidFill>
                  <a:schemeClr val="bg2"/>
                </a:solidFill>
                <a:latin typeface="Arial Narrow" pitchFamily="34" charset="0"/>
              </a:rPr>
              <a:t>Regnskapslinje 1</a:t>
            </a:r>
          </a:p>
          <a:p>
            <a:pPr algn="l" eaLnBrk="0" hangingPunct="0"/>
            <a:r>
              <a:rPr lang="nb-NO" sz="1200">
                <a:solidFill>
                  <a:schemeClr val="bg2"/>
                </a:solidFill>
                <a:latin typeface="Arial Narrow" pitchFamily="34" charset="0"/>
              </a:rPr>
              <a:t>Regnskapslinje 2</a:t>
            </a:r>
          </a:p>
          <a:p>
            <a:pPr algn="l" eaLnBrk="0" hangingPunct="0"/>
            <a:r>
              <a:rPr lang="nb-NO" sz="1200">
                <a:solidFill>
                  <a:schemeClr val="bg2"/>
                </a:solidFill>
                <a:latin typeface="Arial Narrow" pitchFamily="34" charset="0"/>
              </a:rPr>
              <a:t>Regnskapslinje 3</a:t>
            </a:r>
          </a:p>
          <a:p>
            <a:pPr algn="l" eaLnBrk="0" hangingPunct="0"/>
            <a:endParaRPr lang="nb-NO" sz="1200">
              <a:solidFill>
                <a:schemeClr val="bg2"/>
              </a:solidFill>
              <a:latin typeface="Arial Narrow" pitchFamily="34" charset="0"/>
            </a:endParaRPr>
          </a:p>
          <a:p>
            <a:pPr algn="l" eaLnBrk="0" hangingPunct="0"/>
            <a:r>
              <a:rPr lang="nb-NO" sz="1200">
                <a:solidFill>
                  <a:schemeClr val="bg2"/>
                </a:solidFill>
                <a:latin typeface="Arial Narrow" pitchFamily="34" charset="0"/>
              </a:rPr>
              <a:t>Regnskapslinje 4</a:t>
            </a:r>
          </a:p>
          <a:p>
            <a:pPr algn="l" eaLnBrk="0" hangingPunct="0"/>
            <a:r>
              <a:rPr lang="nb-NO" sz="1200">
                <a:solidFill>
                  <a:schemeClr val="bg2"/>
                </a:solidFill>
                <a:latin typeface="Arial Narrow" pitchFamily="34" charset="0"/>
              </a:rPr>
              <a:t>Regnskapslinje 5</a:t>
            </a:r>
          </a:p>
          <a:p>
            <a:pPr algn="l" eaLnBrk="0" hangingPunct="0"/>
            <a:endParaRPr lang="nb-NO" sz="1200">
              <a:solidFill>
                <a:schemeClr val="bg2"/>
              </a:solidFill>
              <a:latin typeface="Arial Narrow" pitchFamily="34" charset="0"/>
            </a:endParaRPr>
          </a:p>
          <a:p>
            <a:pPr algn="l" eaLnBrk="0" hangingPunct="0"/>
            <a:r>
              <a:rPr lang="nb-NO" sz="1200">
                <a:solidFill>
                  <a:schemeClr val="bg2"/>
                </a:solidFill>
                <a:latin typeface="Arial Narrow" pitchFamily="34" charset="0"/>
              </a:rPr>
              <a:t>Sum</a:t>
            </a:r>
            <a:endParaRPr lang="en-US" sz="1200">
              <a:solidFill>
                <a:schemeClr val="bg2"/>
              </a:solidFill>
              <a:latin typeface="Arial Narrow" pitchFamily="34" charset="0"/>
            </a:endParaRPr>
          </a:p>
        </p:txBody>
      </p:sp>
      <p:sp>
        <p:nvSpPr>
          <p:cNvPr id="502788" name="Text Box 4"/>
          <p:cNvSpPr txBox="1">
            <a:spLocks noChangeArrowheads="1"/>
          </p:cNvSpPr>
          <p:nvPr/>
        </p:nvSpPr>
        <p:spPr bwMode="auto">
          <a:xfrm>
            <a:off x="1219200" y="990600"/>
            <a:ext cx="1524000" cy="457200"/>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latin typeface="Arial Narrow" pitchFamily="34" charset="0"/>
              </a:rPr>
              <a:t>Regnskapet</a:t>
            </a:r>
            <a:endParaRPr lang="en-US" sz="2400">
              <a:latin typeface="Arial Narrow" pitchFamily="34" charset="0"/>
            </a:endParaRPr>
          </a:p>
        </p:txBody>
      </p:sp>
      <p:grpSp>
        <p:nvGrpSpPr>
          <p:cNvPr id="2" name="Group 5"/>
          <p:cNvGrpSpPr>
            <a:grpSpLocks/>
          </p:cNvGrpSpPr>
          <p:nvPr/>
        </p:nvGrpSpPr>
        <p:grpSpPr bwMode="auto">
          <a:xfrm>
            <a:off x="4724400" y="1371600"/>
            <a:ext cx="2209800" cy="762000"/>
            <a:chOff x="2832" y="1680"/>
            <a:chExt cx="1392" cy="480"/>
          </a:xfrm>
        </p:grpSpPr>
        <p:sp>
          <p:nvSpPr>
            <p:cNvPr id="502790" name="AutoShape 6"/>
            <p:cNvSpPr>
              <a:spLocks noChangeArrowheads="1"/>
            </p:cNvSpPr>
            <p:nvPr/>
          </p:nvSpPr>
          <p:spPr bwMode="auto">
            <a:xfrm rot="-10800000">
              <a:off x="2832" y="1680"/>
              <a:ext cx="1392" cy="480"/>
            </a:xfrm>
            <a:prstGeom prst="chevron">
              <a:avLst>
                <a:gd name="adj" fmla="val 72500"/>
              </a:avLst>
            </a:prstGeom>
            <a:gradFill rotWithShape="0">
              <a:gsLst>
                <a:gs pos="0">
                  <a:schemeClr val="tx2"/>
                </a:gs>
                <a:gs pos="50000">
                  <a:schemeClr val="tx2">
                    <a:gamma/>
                    <a:shade val="46275"/>
                    <a:invGamma/>
                  </a:schemeClr>
                </a:gs>
                <a:gs pos="100000">
                  <a:schemeClr val="tx2"/>
                </a:gs>
              </a:gsLst>
              <a:lin ang="5400000" scaled="1"/>
            </a:gradFill>
            <a:ln w="12700">
              <a:solidFill>
                <a:schemeClr val="tx1"/>
              </a:solidFill>
              <a:miter lim="800000"/>
              <a:headEnd type="none" w="sm" len="sm"/>
              <a:tailEnd type="none" w="sm" len="sm"/>
            </a:ln>
            <a:effectLst>
              <a:outerShdw dist="107763" dir="18900000" algn="ctr" rotWithShape="0">
                <a:schemeClr val="bg2"/>
              </a:outerShdw>
            </a:effectLst>
          </p:spPr>
          <p:txBody>
            <a:bodyPr rot="10800000" wrap="none" anchor="ctr"/>
            <a:lstStyle/>
            <a:p>
              <a:pPr eaLnBrk="0" hangingPunct="0"/>
              <a:endParaRPr lang="nb-NO" sz="2400">
                <a:solidFill>
                  <a:srgbClr val="FFFFFF"/>
                </a:solidFill>
                <a:latin typeface="Arial Narrow" pitchFamily="34" charset="0"/>
              </a:endParaRPr>
            </a:p>
          </p:txBody>
        </p:sp>
        <p:sp>
          <p:nvSpPr>
            <p:cNvPr id="502791" name="Text Box 7"/>
            <p:cNvSpPr txBox="1">
              <a:spLocks noChangeArrowheads="1"/>
            </p:cNvSpPr>
            <p:nvPr/>
          </p:nvSpPr>
          <p:spPr bwMode="auto">
            <a:xfrm>
              <a:off x="3168" y="1776"/>
              <a:ext cx="686" cy="288"/>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solidFill>
                    <a:srgbClr val="FFFFFF"/>
                  </a:solidFill>
                  <a:latin typeface="Arial Narrow" pitchFamily="34" charset="0"/>
                </a:rPr>
                <a:t>Prosess</a:t>
              </a:r>
              <a:endParaRPr lang="en-US" sz="2400">
                <a:solidFill>
                  <a:srgbClr val="FFFFFF"/>
                </a:solidFill>
                <a:latin typeface="Arial Narrow" pitchFamily="34" charset="0"/>
              </a:endParaRPr>
            </a:p>
          </p:txBody>
        </p:sp>
      </p:grpSp>
      <p:grpSp>
        <p:nvGrpSpPr>
          <p:cNvPr id="3" name="Group 8"/>
          <p:cNvGrpSpPr>
            <a:grpSpLocks/>
          </p:cNvGrpSpPr>
          <p:nvPr/>
        </p:nvGrpSpPr>
        <p:grpSpPr bwMode="auto">
          <a:xfrm>
            <a:off x="5181600" y="1981200"/>
            <a:ext cx="2209800" cy="762000"/>
            <a:chOff x="2832" y="1680"/>
            <a:chExt cx="1392" cy="480"/>
          </a:xfrm>
        </p:grpSpPr>
        <p:sp>
          <p:nvSpPr>
            <p:cNvPr id="502793" name="AutoShape 9"/>
            <p:cNvSpPr>
              <a:spLocks noChangeArrowheads="1"/>
            </p:cNvSpPr>
            <p:nvPr/>
          </p:nvSpPr>
          <p:spPr bwMode="auto">
            <a:xfrm rot="-10800000">
              <a:off x="2832" y="1680"/>
              <a:ext cx="1392" cy="480"/>
            </a:xfrm>
            <a:prstGeom prst="chevron">
              <a:avLst>
                <a:gd name="adj" fmla="val 72500"/>
              </a:avLst>
            </a:prstGeom>
            <a:gradFill rotWithShape="0">
              <a:gsLst>
                <a:gs pos="0">
                  <a:schemeClr val="tx2"/>
                </a:gs>
                <a:gs pos="50000">
                  <a:schemeClr val="tx2">
                    <a:gamma/>
                    <a:shade val="46275"/>
                    <a:invGamma/>
                  </a:schemeClr>
                </a:gs>
                <a:gs pos="100000">
                  <a:schemeClr val="tx2"/>
                </a:gs>
              </a:gsLst>
              <a:lin ang="5400000" scaled="1"/>
            </a:gradFill>
            <a:ln w="12700">
              <a:solidFill>
                <a:schemeClr val="tx1"/>
              </a:solidFill>
              <a:miter lim="800000"/>
              <a:headEnd type="none" w="sm" len="sm"/>
              <a:tailEnd type="none" w="sm" len="sm"/>
            </a:ln>
            <a:effectLst>
              <a:outerShdw dist="107763" dir="18900000" algn="ctr" rotWithShape="0">
                <a:schemeClr val="bg2"/>
              </a:outerShdw>
            </a:effectLst>
          </p:spPr>
          <p:txBody>
            <a:bodyPr rot="10800000" wrap="none" anchor="ctr"/>
            <a:lstStyle/>
            <a:p>
              <a:pPr eaLnBrk="0" hangingPunct="0"/>
              <a:endParaRPr lang="nb-NO" sz="2400">
                <a:solidFill>
                  <a:srgbClr val="FFFFFF"/>
                </a:solidFill>
                <a:latin typeface="Arial Narrow" pitchFamily="34" charset="0"/>
              </a:endParaRPr>
            </a:p>
          </p:txBody>
        </p:sp>
        <p:sp>
          <p:nvSpPr>
            <p:cNvPr id="502794" name="Text Box 10"/>
            <p:cNvSpPr txBox="1">
              <a:spLocks noChangeArrowheads="1"/>
            </p:cNvSpPr>
            <p:nvPr/>
          </p:nvSpPr>
          <p:spPr bwMode="auto">
            <a:xfrm>
              <a:off x="3168" y="1776"/>
              <a:ext cx="686" cy="288"/>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solidFill>
                    <a:srgbClr val="FFFFFF"/>
                  </a:solidFill>
                  <a:latin typeface="Arial Narrow" pitchFamily="34" charset="0"/>
                </a:rPr>
                <a:t>Prosess</a:t>
              </a:r>
              <a:endParaRPr lang="en-US" sz="2400">
                <a:solidFill>
                  <a:srgbClr val="FFFFFF"/>
                </a:solidFill>
                <a:latin typeface="Arial Narrow" pitchFamily="34" charset="0"/>
              </a:endParaRPr>
            </a:p>
          </p:txBody>
        </p:sp>
      </p:grpSp>
      <p:grpSp>
        <p:nvGrpSpPr>
          <p:cNvPr id="4" name="Group 11"/>
          <p:cNvGrpSpPr>
            <a:grpSpLocks/>
          </p:cNvGrpSpPr>
          <p:nvPr/>
        </p:nvGrpSpPr>
        <p:grpSpPr bwMode="auto">
          <a:xfrm>
            <a:off x="5562600" y="2743200"/>
            <a:ext cx="2209800" cy="762000"/>
            <a:chOff x="2832" y="1680"/>
            <a:chExt cx="1392" cy="480"/>
          </a:xfrm>
        </p:grpSpPr>
        <p:sp>
          <p:nvSpPr>
            <p:cNvPr id="502796" name="AutoShape 12"/>
            <p:cNvSpPr>
              <a:spLocks noChangeArrowheads="1"/>
            </p:cNvSpPr>
            <p:nvPr/>
          </p:nvSpPr>
          <p:spPr bwMode="auto">
            <a:xfrm rot="-10800000">
              <a:off x="2832" y="1680"/>
              <a:ext cx="1392" cy="480"/>
            </a:xfrm>
            <a:prstGeom prst="chevron">
              <a:avLst>
                <a:gd name="adj" fmla="val 72500"/>
              </a:avLst>
            </a:prstGeom>
            <a:gradFill rotWithShape="0">
              <a:gsLst>
                <a:gs pos="0">
                  <a:schemeClr val="tx2"/>
                </a:gs>
                <a:gs pos="50000">
                  <a:schemeClr val="tx2">
                    <a:gamma/>
                    <a:shade val="46275"/>
                    <a:invGamma/>
                  </a:schemeClr>
                </a:gs>
                <a:gs pos="100000">
                  <a:schemeClr val="tx2"/>
                </a:gs>
              </a:gsLst>
              <a:lin ang="5400000" scaled="1"/>
            </a:gradFill>
            <a:ln w="12700">
              <a:solidFill>
                <a:schemeClr val="tx1"/>
              </a:solidFill>
              <a:miter lim="800000"/>
              <a:headEnd type="none" w="sm" len="sm"/>
              <a:tailEnd type="none" w="sm" len="sm"/>
            </a:ln>
            <a:effectLst>
              <a:outerShdw dist="107763" dir="18900000" algn="ctr" rotWithShape="0">
                <a:schemeClr val="bg2"/>
              </a:outerShdw>
            </a:effectLst>
          </p:spPr>
          <p:txBody>
            <a:bodyPr rot="10800000" wrap="none" anchor="ctr"/>
            <a:lstStyle/>
            <a:p>
              <a:pPr eaLnBrk="0" hangingPunct="0"/>
              <a:endParaRPr lang="nb-NO" sz="2400">
                <a:solidFill>
                  <a:srgbClr val="FFFFFF"/>
                </a:solidFill>
                <a:latin typeface="Arial Narrow" pitchFamily="34" charset="0"/>
              </a:endParaRPr>
            </a:p>
          </p:txBody>
        </p:sp>
        <p:sp>
          <p:nvSpPr>
            <p:cNvPr id="502797" name="Text Box 13"/>
            <p:cNvSpPr txBox="1">
              <a:spLocks noChangeArrowheads="1"/>
            </p:cNvSpPr>
            <p:nvPr/>
          </p:nvSpPr>
          <p:spPr bwMode="auto">
            <a:xfrm>
              <a:off x="3168" y="1776"/>
              <a:ext cx="686" cy="288"/>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solidFill>
                    <a:srgbClr val="FFFFFF"/>
                  </a:solidFill>
                  <a:latin typeface="Arial Narrow" pitchFamily="34" charset="0"/>
                </a:rPr>
                <a:t>Prosess</a:t>
              </a:r>
              <a:endParaRPr lang="en-US" sz="2400">
                <a:solidFill>
                  <a:srgbClr val="FFFFFF"/>
                </a:solidFill>
                <a:latin typeface="Arial Narrow" pitchFamily="34" charset="0"/>
              </a:endParaRPr>
            </a:p>
          </p:txBody>
        </p:sp>
      </p:grpSp>
      <p:grpSp>
        <p:nvGrpSpPr>
          <p:cNvPr id="5" name="Group 14"/>
          <p:cNvGrpSpPr>
            <a:grpSpLocks/>
          </p:cNvGrpSpPr>
          <p:nvPr/>
        </p:nvGrpSpPr>
        <p:grpSpPr bwMode="auto">
          <a:xfrm>
            <a:off x="5791200" y="3429000"/>
            <a:ext cx="2209800" cy="762000"/>
            <a:chOff x="2832" y="1680"/>
            <a:chExt cx="1392" cy="480"/>
          </a:xfrm>
        </p:grpSpPr>
        <p:sp>
          <p:nvSpPr>
            <p:cNvPr id="502799" name="AutoShape 15"/>
            <p:cNvSpPr>
              <a:spLocks noChangeArrowheads="1"/>
            </p:cNvSpPr>
            <p:nvPr/>
          </p:nvSpPr>
          <p:spPr bwMode="auto">
            <a:xfrm rot="-10800000">
              <a:off x="2832" y="1680"/>
              <a:ext cx="1392" cy="480"/>
            </a:xfrm>
            <a:prstGeom prst="chevron">
              <a:avLst>
                <a:gd name="adj" fmla="val 72500"/>
              </a:avLst>
            </a:prstGeom>
            <a:gradFill rotWithShape="0">
              <a:gsLst>
                <a:gs pos="0">
                  <a:schemeClr val="tx2"/>
                </a:gs>
                <a:gs pos="50000">
                  <a:schemeClr val="tx2">
                    <a:gamma/>
                    <a:shade val="46275"/>
                    <a:invGamma/>
                  </a:schemeClr>
                </a:gs>
                <a:gs pos="100000">
                  <a:schemeClr val="tx2"/>
                </a:gs>
              </a:gsLst>
              <a:lin ang="5400000" scaled="1"/>
            </a:gradFill>
            <a:ln w="12700">
              <a:solidFill>
                <a:schemeClr val="tx1"/>
              </a:solidFill>
              <a:miter lim="800000"/>
              <a:headEnd type="none" w="sm" len="sm"/>
              <a:tailEnd type="none" w="sm" len="sm"/>
            </a:ln>
            <a:effectLst>
              <a:outerShdw dist="107763" dir="18900000" algn="ctr" rotWithShape="0">
                <a:schemeClr val="bg2"/>
              </a:outerShdw>
            </a:effectLst>
          </p:spPr>
          <p:txBody>
            <a:bodyPr rot="10800000" wrap="none" anchor="ctr"/>
            <a:lstStyle/>
            <a:p>
              <a:pPr eaLnBrk="0" hangingPunct="0"/>
              <a:endParaRPr lang="nb-NO" sz="2400">
                <a:solidFill>
                  <a:srgbClr val="FFFFFF"/>
                </a:solidFill>
                <a:latin typeface="Arial Narrow" pitchFamily="34" charset="0"/>
              </a:endParaRPr>
            </a:p>
          </p:txBody>
        </p:sp>
        <p:sp>
          <p:nvSpPr>
            <p:cNvPr id="502800" name="Text Box 16"/>
            <p:cNvSpPr txBox="1">
              <a:spLocks noChangeArrowheads="1"/>
            </p:cNvSpPr>
            <p:nvPr/>
          </p:nvSpPr>
          <p:spPr bwMode="auto">
            <a:xfrm>
              <a:off x="3168" y="1776"/>
              <a:ext cx="686" cy="288"/>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solidFill>
                    <a:srgbClr val="FFFFFF"/>
                  </a:solidFill>
                  <a:latin typeface="Arial Narrow" pitchFamily="34" charset="0"/>
                </a:rPr>
                <a:t>Prosess</a:t>
              </a:r>
              <a:endParaRPr lang="en-US" sz="2400">
                <a:solidFill>
                  <a:srgbClr val="FFFFFF"/>
                </a:solidFill>
                <a:latin typeface="Arial Narrow" pitchFamily="34" charset="0"/>
              </a:endParaRPr>
            </a:p>
          </p:txBody>
        </p:sp>
      </p:grpSp>
      <p:sp>
        <p:nvSpPr>
          <p:cNvPr id="502801" name="AutoShape 17"/>
          <p:cNvSpPr>
            <a:spLocks noChangeArrowheads="1"/>
          </p:cNvSpPr>
          <p:nvPr/>
        </p:nvSpPr>
        <p:spPr bwMode="auto">
          <a:xfrm>
            <a:off x="3124200" y="1752600"/>
            <a:ext cx="1524000" cy="304800"/>
          </a:xfrm>
          <a:prstGeom prst="leftArrow">
            <a:avLst>
              <a:gd name="adj1" fmla="val 50000"/>
              <a:gd name="adj2" fmla="val 125000"/>
            </a:avLst>
          </a:prstGeom>
          <a:solidFill>
            <a:schemeClr val="accent1"/>
          </a:solidFill>
          <a:ln w="12700">
            <a:solidFill>
              <a:schemeClr val="tx1"/>
            </a:solidFill>
            <a:miter lim="800000"/>
            <a:headEnd type="none" w="sm" len="sm"/>
            <a:tailEnd type="none" w="sm" len="sm"/>
          </a:ln>
          <a:effectLst/>
        </p:spPr>
        <p:txBody>
          <a:bodyPr wrap="none" anchor="ctr"/>
          <a:lstStyle/>
          <a:p>
            <a:endParaRPr lang="nb-NO"/>
          </a:p>
        </p:txBody>
      </p:sp>
      <p:sp>
        <p:nvSpPr>
          <p:cNvPr id="502802" name="AutoShape 18"/>
          <p:cNvSpPr>
            <a:spLocks noChangeArrowheads="1"/>
          </p:cNvSpPr>
          <p:nvPr/>
        </p:nvSpPr>
        <p:spPr bwMode="auto">
          <a:xfrm>
            <a:off x="3429000" y="2362200"/>
            <a:ext cx="1524000" cy="304800"/>
          </a:xfrm>
          <a:prstGeom prst="leftArrow">
            <a:avLst>
              <a:gd name="adj1" fmla="val 50000"/>
              <a:gd name="adj2" fmla="val 125000"/>
            </a:avLst>
          </a:prstGeom>
          <a:solidFill>
            <a:schemeClr val="accent1"/>
          </a:solidFill>
          <a:ln w="12700">
            <a:solidFill>
              <a:schemeClr val="tx1"/>
            </a:solidFill>
            <a:miter lim="800000"/>
            <a:headEnd type="none" w="sm" len="sm"/>
            <a:tailEnd type="none" w="sm" len="sm"/>
          </a:ln>
          <a:effectLst/>
        </p:spPr>
        <p:txBody>
          <a:bodyPr wrap="none" anchor="ctr"/>
          <a:lstStyle/>
          <a:p>
            <a:endParaRPr lang="nb-NO"/>
          </a:p>
        </p:txBody>
      </p:sp>
      <p:sp>
        <p:nvSpPr>
          <p:cNvPr id="502803" name="AutoShape 19"/>
          <p:cNvSpPr>
            <a:spLocks noChangeArrowheads="1"/>
          </p:cNvSpPr>
          <p:nvPr/>
        </p:nvSpPr>
        <p:spPr bwMode="auto">
          <a:xfrm>
            <a:off x="3733800" y="3124200"/>
            <a:ext cx="1524000" cy="304800"/>
          </a:xfrm>
          <a:prstGeom prst="leftArrow">
            <a:avLst>
              <a:gd name="adj1" fmla="val 50000"/>
              <a:gd name="adj2" fmla="val 125000"/>
            </a:avLst>
          </a:prstGeom>
          <a:solidFill>
            <a:schemeClr val="accent1"/>
          </a:solidFill>
          <a:ln w="12700">
            <a:solidFill>
              <a:schemeClr val="tx1"/>
            </a:solidFill>
            <a:miter lim="800000"/>
            <a:headEnd type="none" w="sm" len="sm"/>
            <a:tailEnd type="none" w="sm" len="sm"/>
          </a:ln>
          <a:effectLst/>
        </p:spPr>
        <p:txBody>
          <a:bodyPr wrap="none" anchor="ctr"/>
          <a:lstStyle/>
          <a:p>
            <a:endParaRPr lang="nb-NO"/>
          </a:p>
        </p:txBody>
      </p:sp>
      <p:sp>
        <p:nvSpPr>
          <p:cNvPr id="502804" name="AutoShape 20"/>
          <p:cNvSpPr>
            <a:spLocks noChangeArrowheads="1"/>
          </p:cNvSpPr>
          <p:nvPr/>
        </p:nvSpPr>
        <p:spPr bwMode="auto">
          <a:xfrm>
            <a:off x="4038600" y="3733800"/>
            <a:ext cx="1524000" cy="304800"/>
          </a:xfrm>
          <a:prstGeom prst="leftArrow">
            <a:avLst>
              <a:gd name="adj1" fmla="val 50000"/>
              <a:gd name="adj2" fmla="val 125000"/>
            </a:avLst>
          </a:prstGeom>
          <a:solidFill>
            <a:schemeClr val="accent1"/>
          </a:solidFill>
          <a:ln w="12700">
            <a:solidFill>
              <a:schemeClr val="tx1"/>
            </a:solidFill>
            <a:miter lim="800000"/>
            <a:headEnd type="none" w="sm" len="sm"/>
            <a:tailEnd type="none" w="sm" len="sm"/>
          </a:ln>
          <a:effectLst/>
        </p:spPr>
        <p:txBody>
          <a:bodyPr wrap="none" anchor="ctr"/>
          <a:lstStyle/>
          <a:p>
            <a:endParaRPr lang="nb-NO"/>
          </a:p>
        </p:txBody>
      </p:sp>
      <p:grpSp>
        <p:nvGrpSpPr>
          <p:cNvPr id="6" name="Group 21"/>
          <p:cNvGrpSpPr>
            <a:grpSpLocks/>
          </p:cNvGrpSpPr>
          <p:nvPr/>
        </p:nvGrpSpPr>
        <p:grpSpPr bwMode="auto">
          <a:xfrm>
            <a:off x="5638800" y="5029200"/>
            <a:ext cx="2209800" cy="762000"/>
            <a:chOff x="4032" y="2832"/>
            <a:chExt cx="1392" cy="480"/>
          </a:xfrm>
        </p:grpSpPr>
        <p:sp>
          <p:nvSpPr>
            <p:cNvPr id="502806" name="AutoShape 22"/>
            <p:cNvSpPr>
              <a:spLocks noChangeArrowheads="1"/>
            </p:cNvSpPr>
            <p:nvPr/>
          </p:nvSpPr>
          <p:spPr bwMode="auto">
            <a:xfrm rot="-21600000">
              <a:off x="4032" y="2832"/>
              <a:ext cx="1392" cy="480"/>
            </a:xfrm>
            <a:prstGeom prst="chevron">
              <a:avLst>
                <a:gd name="adj" fmla="val 72500"/>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1"/>
              </a:solidFill>
              <a:miter lim="800000"/>
              <a:headEnd type="none" w="sm" len="sm"/>
              <a:tailEnd type="none" w="sm" len="sm"/>
            </a:ln>
            <a:effectLst>
              <a:outerShdw dist="107763" dir="18900000" algn="ctr" rotWithShape="0">
                <a:schemeClr val="bg2"/>
              </a:outerShdw>
            </a:effectLst>
          </p:spPr>
          <p:txBody>
            <a:bodyPr wrap="none" anchor="ctr"/>
            <a:lstStyle/>
            <a:p>
              <a:pPr eaLnBrk="0" hangingPunct="0"/>
              <a:endParaRPr lang="nb-NO" sz="2400">
                <a:solidFill>
                  <a:srgbClr val="FFFFFF"/>
                </a:solidFill>
                <a:latin typeface="Arial Narrow" pitchFamily="34" charset="0"/>
              </a:endParaRPr>
            </a:p>
          </p:txBody>
        </p:sp>
        <p:sp>
          <p:nvSpPr>
            <p:cNvPr id="502807" name="Text Box 23"/>
            <p:cNvSpPr txBox="1">
              <a:spLocks noChangeArrowheads="1"/>
            </p:cNvSpPr>
            <p:nvPr/>
          </p:nvSpPr>
          <p:spPr bwMode="auto">
            <a:xfrm>
              <a:off x="4368" y="2928"/>
              <a:ext cx="703" cy="288"/>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solidFill>
                    <a:srgbClr val="FFFFFF"/>
                  </a:solidFill>
                  <a:latin typeface="Arial Narrow" pitchFamily="34" charset="0"/>
                </a:rPr>
                <a:t>IT-støtte</a:t>
              </a:r>
              <a:endParaRPr lang="en-US" sz="2400">
                <a:solidFill>
                  <a:srgbClr val="FFFFFF"/>
                </a:solidFill>
                <a:latin typeface="Arial Narrow" pitchFamily="34" charset="0"/>
              </a:endParaRPr>
            </a:p>
          </p:txBody>
        </p:sp>
      </p:grpSp>
      <p:sp>
        <p:nvSpPr>
          <p:cNvPr id="502808" name="Text Box 24"/>
          <p:cNvSpPr txBox="1">
            <a:spLocks noChangeArrowheads="1"/>
          </p:cNvSpPr>
          <p:nvPr/>
        </p:nvSpPr>
        <p:spPr bwMode="auto">
          <a:xfrm>
            <a:off x="3260725" y="1279525"/>
            <a:ext cx="1238250" cy="336550"/>
          </a:xfrm>
          <a:prstGeom prst="rect">
            <a:avLst/>
          </a:prstGeom>
          <a:noFill/>
          <a:ln w="12700">
            <a:noFill/>
            <a:miter lim="800000"/>
            <a:headEnd type="none" w="sm" len="sm"/>
            <a:tailEnd type="none" w="sm" len="sm"/>
          </a:ln>
          <a:effectLst/>
        </p:spPr>
        <p:txBody>
          <a:bodyPr wrap="none">
            <a:spAutoFit/>
          </a:bodyPr>
          <a:lstStyle/>
          <a:p>
            <a:pPr algn="l" eaLnBrk="0" hangingPunct="0"/>
            <a:r>
              <a:rPr lang="nb-NO" sz="1600">
                <a:latin typeface="Arial Narrow" pitchFamily="34" charset="0"/>
              </a:rPr>
              <a:t>Transaksjoner</a:t>
            </a:r>
            <a:endParaRPr lang="en-US" sz="1600">
              <a:latin typeface="Arial Narrow" pitchFamily="34" charset="0"/>
            </a:endParaRPr>
          </a:p>
        </p:txBody>
      </p:sp>
      <p:sp>
        <p:nvSpPr>
          <p:cNvPr id="502809" name="Text Box 25"/>
          <p:cNvSpPr txBox="1">
            <a:spLocks noChangeArrowheads="1"/>
          </p:cNvSpPr>
          <p:nvPr/>
        </p:nvSpPr>
        <p:spPr bwMode="auto">
          <a:xfrm>
            <a:off x="3581400" y="2057400"/>
            <a:ext cx="1238250" cy="336550"/>
          </a:xfrm>
          <a:prstGeom prst="rect">
            <a:avLst/>
          </a:prstGeom>
          <a:noFill/>
          <a:ln w="12700">
            <a:noFill/>
            <a:miter lim="800000"/>
            <a:headEnd type="none" w="sm" len="sm"/>
            <a:tailEnd type="none" w="sm" len="sm"/>
          </a:ln>
          <a:effectLst/>
        </p:spPr>
        <p:txBody>
          <a:bodyPr wrap="none">
            <a:spAutoFit/>
          </a:bodyPr>
          <a:lstStyle/>
          <a:p>
            <a:pPr algn="l" eaLnBrk="0" hangingPunct="0"/>
            <a:r>
              <a:rPr lang="nb-NO" sz="1600">
                <a:latin typeface="Arial Narrow" pitchFamily="34" charset="0"/>
              </a:rPr>
              <a:t>Transaksjoner</a:t>
            </a:r>
            <a:endParaRPr lang="en-US" sz="1600">
              <a:latin typeface="Arial Narrow" pitchFamily="34" charset="0"/>
            </a:endParaRPr>
          </a:p>
        </p:txBody>
      </p:sp>
      <p:sp>
        <p:nvSpPr>
          <p:cNvPr id="502810" name="Text Box 26"/>
          <p:cNvSpPr txBox="1">
            <a:spLocks noChangeArrowheads="1"/>
          </p:cNvSpPr>
          <p:nvPr/>
        </p:nvSpPr>
        <p:spPr bwMode="auto">
          <a:xfrm>
            <a:off x="3962400" y="2743200"/>
            <a:ext cx="1238250" cy="336550"/>
          </a:xfrm>
          <a:prstGeom prst="rect">
            <a:avLst/>
          </a:prstGeom>
          <a:noFill/>
          <a:ln w="12700">
            <a:noFill/>
            <a:miter lim="800000"/>
            <a:headEnd type="none" w="sm" len="sm"/>
            <a:tailEnd type="none" w="sm" len="sm"/>
          </a:ln>
          <a:effectLst/>
        </p:spPr>
        <p:txBody>
          <a:bodyPr wrap="none">
            <a:spAutoFit/>
          </a:bodyPr>
          <a:lstStyle/>
          <a:p>
            <a:pPr algn="l" eaLnBrk="0" hangingPunct="0"/>
            <a:r>
              <a:rPr lang="nb-NO" sz="1600">
                <a:latin typeface="Arial Narrow" pitchFamily="34" charset="0"/>
              </a:rPr>
              <a:t>Transaksjoner</a:t>
            </a:r>
            <a:endParaRPr lang="en-US" sz="1600">
              <a:latin typeface="Arial Narrow" pitchFamily="34" charset="0"/>
            </a:endParaRPr>
          </a:p>
        </p:txBody>
      </p:sp>
      <p:sp>
        <p:nvSpPr>
          <p:cNvPr id="502811" name="Text Box 27"/>
          <p:cNvSpPr txBox="1">
            <a:spLocks noChangeArrowheads="1"/>
          </p:cNvSpPr>
          <p:nvPr/>
        </p:nvSpPr>
        <p:spPr bwMode="auto">
          <a:xfrm>
            <a:off x="4114800" y="3429000"/>
            <a:ext cx="1238250" cy="336550"/>
          </a:xfrm>
          <a:prstGeom prst="rect">
            <a:avLst/>
          </a:prstGeom>
          <a:noFill/>
          <a:ln w="12700">
            <a:noFill/>
            <a:miter lim="800000"/>
            <a:headEnd type="none" w="sm" len="sm"/>
            <a:tailEnd type="none" w="sm" len="sm"/>
          </a:ln>
          <a:effectLst/>
        </p:spPr>
        <p:txBody>
          <a:bodyPr wrap="none">
            <a:spAutoFit/>
          </a:bodyPr>
          <a:lstStyle/>
          <a:p>
            <a:pPr algn="l" eaLnBrk="0" hangingPunct="0"/>
            <a:r>
              <a:rPr lang="nb-NO" sz="1600">
                <a:latin typeface="Arial Narrow" pitchFamily="34" charset="0"/>
              </a:rPr>
              <a:t>Transaksjoner</a:t>
            </a:r>
            <a:endParaRPr lang="en-US" sz="1600">
              <a:latin typeface="Arial Narrow" pitchFamily="34" charset="0"/>
            </a:endParaRPr>
          </a:p>
        </p:txBody>
      </p:sp>
      <p:sp>
        <p:nvSpPr>
          <p:cNvPr id="502812" name="AutoShape 28"/>
          <p:cNvSpPr>
            <a:spLocks noChangeArrowheads="1"/>
          </p:cNvSpPr>
          <p:nvPr/>
        </p:nvSpPr>
        <p:spPr bwMode="auto">
          <a:xfrm>
            <a:off x="6172200" y="4343400"/>
            <a:ext cx="1066800" cy="533400"/>
          </a:xfrm>
          <a:prstGeom prst="upArrow">
            <a:avLst>
              <a:gd name="adj1" fmla="val 50000"/>
              <a:gd name="adj2" fmla="val 25000"/>
            </a:avLst>
          </a:prstGeom>
          <a:solidFill>
            <a:srgbClr val="800080"/>
          </a:solidFill>
          <a:ln w="12700">
            <a:solidFill>
              <a:schemeClr val="tx1"/>
            </a:solidFill>
            <a:miter lim="800000"/>
            <a:headEnd type="none" w="sm" len="sm"/>
            <a:tailEnd type="none" w="sm" len="sm"/>
          </a:ln>
          <a:effectLst/>
        </p:spPr>
        <p:txBody>
          <a:bodyPr wrap="none" anchor="ctr"/>
          <a:lstStyle/>
          <a:p>
            <a:pPr eaLnBrk="0" hangingPunct="0"/>
            <a:endParaRPr lang="nb-NO" sz="1200">
              <a:solidFill>
                <a:srgbClr val="00CCFF"/>
              </a:solidFill>
              <a:latin typeface="EYLLP Tagline"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fld id="{62A6FD98-226F-482C-8139-BA7EFACE7CFD}" type="datetime4">
              <a:rPr lang="nb-NO"/>
              <a:pPr/>
              <a:t>22. februar 2011</a:t>
            </a:fld>
            <a:endParaRPr lang="nb-NO"/>
          </a:p>
        </p:txBody>
      </p:sp>
      <p:sp>
        <p:nvSpPr>
          <p:cNvPr id="14"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15" name="Slide Number Placeholder 4"/>
          <p:cNvSpPr>
            <a:spLocks noGrp="1"/>
          </p:cNvSpPr>
          <p:nvPr>
            <p:ph type="sldNum" sz="quarter" idx="12"/>
          </p:nvPr>
        </p:nvSpPr>
        <p:spPr/>
        <p:txBody>
          <a:bodyPr/>
          <a:lstStyle/>
          <a:p>
            <a:r>
              <a:rPr lang="nb-NO"/>
              <a:t>Side </a:t>
            </a:r>
            <a:fld id="{8CFC3DCB-ABD9-4D50-8412-02271FC3F097}" type="slidenum">
              <a:rPr lang="nb-NO"/>
              <a:pPr/>
              <a:t>23</a:t>
            </a:fld>
            <a:endParaRPr lang="nb-NO"/>
          </a:p>
        </p:txBody>
      </p:sp>
      <p:sp>
        <p:nvSpPr>
          <p:cNvPr id="503810" name="Rectangle 2"/>
          <p:cNvSpPr>
            <a:spLocks noGrp="1" noChangeArrowheads="1"/>
          </p:cNvSpPr>
          <p:nvPr>
            <p:ph type="title"/>
          </p:nvPr>
        </p:nvSpPr>
        <p:spPr>
          <a:xfrm>
            <a:off x="457200" y="457200"/>
            <a:ext cx="8201025" cy="1066800"/>
          </a:xfrm>
        </p:spPr>
        <p:txBody>
          <a:bodyPr/>
          <a:lstStyle/>
          <a:p>
            <a:r>
              <a:rPr lang="nb-NO"/>
              <a:t>Informasjonssystemer (forts.)</a:t>
            </a:r>
            <a:endParaRPr lang="en-US"/>
          </a:p>
        </p:txBody>
      </p:sp>
      <p:sp>
        <p:nvSpPr>
          <p:cNvPr id="503811" name="Text Box 3"/>
          <p:cNvSpPr txBox="1">
            <a:spLocks noChangeArrowheads="1"/>
          </p:cNvSpPr>
          <p:nvPr/>
        </p:nvSpPr>
        <p:spPr bwMode="auto">
          <a:xfrm>
            <a:off x="7543800" y="7620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
        <p:nvSpPr>
          <p:cNvPr id="503812" name="AutoShape 4"/>
          <p:cNvSpPr>
            <a:spLocks noChangeArrowheads="1"/>
          </p:cNvSpPr>
          <p:nvPr/>
        </p:nvSpPr>
        <p:spPr bwMode="auto">
          <a:xfrm>
            <a:off x="533400" y="2590800"/>
            <a:ext cx="1981200" cy="1371600"/>
          </a:xfrm>
          <a:prstGeom prst="homePlate">
            <a:avLst>
              <a:gd name="adj" fmla="val 36111"/>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000">
                <a:solidFill>
                  <a:srgbClr val="FFFFFF"/>
                </a:solidFill>
                <a:latin typeface="Arial Narrow" pitchFamily="34" charset="0"/>
              </a:rPr>
              <a:t>Bokføre</a:t>
            </a:r>
          </a:p>
          <a:p>
            <a:pPr eaLnBrk="0" hangingPunct="0"/>
            <a:r>
              <a:rPr lang="nb-NO" sz="2000">
                <a:solidFill>
                  <a:srgbClr val="FFFFFF"/>
                </a:solidFill>
                <a:latin typeface="Arial Narrow" pitchFamily="34" charset="0"/>
              </a:rPr>
              <a:t>transaksjoner</a:t>
            </a:r>
            <a:endParaRPr lang="en-US" sz="2000">
              <a:solidFill>
                <a:srgbClr val="FFFFFF"/>
              </a:solidFill>
              <a:latin typeface="Arial Narrow" pitchFamily="34" charset="0"/>
            </a:endParaRPr>
          </a:p>
        </p:txBody>
      </p:sp>
      <p:sp>
        <p:nvSpPr>
          <p:cNvPr id="503813" name="AutoShape 5"/>
          <p:cNvSpPr>
            <a:spLocks noChangeArrowheads="1"/>
          </p:cNvSpPr>
          <p:nvPr/>
        </p:nvSpPr>
        <p:spPr bwMode="auto">
          <a:xfrm>
            <a:off x="3200400" y="2590800"/>
            <a:ext cx="1981200" cy="1371600"/>
          </a:xfrm>
          <a:prstGeom prst="homePlate">
            <a:avLst>
              <a:gd name="adj" fmla="val 36111"/>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000">
                <a:solidFill>
                  <a:srgbClr val="FFFFFF"/>
                </a:solidFill>
                <a:latin typeface="Arial Narrow" pitchFamily="34" charset="0"/>
              </a:rPr>
              <a:t>Håndtere andre</a:t>
            </a:r>
          </a:p>
          <a:p>
            <a:pPr eaLnBrk="0" hangingPunct="0"/>
            <a:r>
              <a:rPr lang="nb-NO" sz="2000">
                <a:solidFill>
                  <a:srgbClr val="FFFFFF"/>
                </a:solidFill>
                <a:latin typeface="Arial Narrow" pitchFamily="34" charset="0"/>
              </a:rPr>
              <a:t>forhold og</a:t>
            </a:r>
          </a:p>
          <a:p>
            <a:pPr eaLnBrk="0" hangingPunct="0"/>
            <a:r>
              <a:rPr lang="nb-NO" sz="2000">
                <a:solidFill>
                  <a:srgbClr val="FFFFFF"/>
                </a:solidFill>
                <a:latin typeface="Arial Narrow" pitchFamily="34" charset="0"/>
              </a:rPr>
              <a:t>hendelser</a:t>
            </a:r>
            <a:endParaRPr lang="en-US" sz="2000">
              <a:solidFill>
                <a:srgbClr val="FFFFFF"/>
              </a:solidFill>
              <a:latin typeface="Arial Narrow" pitchFamily="34" charset="0"/>
            </a:endParaRPr>
          </a:p>
        </p:txBody>
      </p:sp>
      <p:sp>
        <p:nvSpPr>
          <p:cNvPr id="503814" name="AutoShape 6"/>
          <p:cNvSpPr>
            <a:spLocks noChangeArrowheads="1"/>
          </p:cNvSpPr>
          <p:nvPr/>
        </p:nvSpPr>
        <p:spPr bwMode="auto">
          <a:xfrm>
            <a:off x="5943600" y="2590800"/>
            <a:ext cx="1981200" cy="1371600"/>
          </a:xfrm>
          <a:prstGeom prst="homePlate">
            <a:avLst>
              <a:gd name="adj" fmla="val 36111"/>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000" dirty="0">
                <a:solidFill>
                  <a:srgbClr val="FFFFFF"/>
                </a:solidFill>
                <a:latin typeface="Arial Narrow" pitchFamily="34" charset="0"/>
              </a:rPr>
              <a:t>Utarbeide</a:t>
            </a:r>
          </a:p>
          <a:p>
            <a:pPr eaLnBrk="0" hangingPunct="0"/>
            <a:r>
              <a:rPr lang="nb-NO" sz="2000" dirty="0">
                <a:solidFill>
                  <a:srgbClr val="FFFFFF"/>
                </a:solidFill>
                <a:latin typeface="Arial Narrow" pitchFamily="34" charset="0"/>
              </a:rPr>
              <a:t>årsregnskap</a:t>
            </a:r>
            <a:endParaRPr lang="en-US" sz="2000" dirty="0">
              <a:solidFill>
                <a:srgbClr val="FFFFFF"/>
              </a:solidFill>
              <a:latin typeface="Arial Narrow" pitchFamily="34" charset="0"/>
            </a:endParaRPr>
          </a:p>
        </p:txBody>
      </p:sp>
      <p:sp>
        <p:nvSpPr>
          <p:cNvPr id="503815" name="Text Box 7"/>
          <p:cNvSpPr txBox="1">
            <a:spLocks noChangeArrowheads="1"/>
          </p:cNvSpPr>
          <p:nvPr/>
        </p:nvSpPr>
        <p:spPr bwMode="auto">
          <a:xfrm>
            <a:off x="609600" y="1600200"/>
            <a:ext cx="1563248" cy="707886"/>
          </a:xfrm>
          <a:prstGeom prst="rect">
            <a:avLst/>
          </a:prstGeom>
          <a:noFill/>
          <a:ln w="12700">
            <a:noFill/>
            <a:miter lim="800000"/>
            <a:headEnd type="none" w="sm" len="sm"/>
            <a:tailEnd type="none" w="sm" len="sm"/>
          </a:ln>
          <a:effectLst/>
        </p:spPr>
        <p:txBody>
          <a:bodyPr wrap="none">
            <a:spAutoFit/>
          </a:bodyPr>
          <a:lstStyle/>
          <a:p>
            <a:pPr algn="l" eaLnBrk="0" hangingPunct="0"/>
            <a:r>
              <a:rPr lang="nb-NO" sz="2000" dirty="0">
                <a:solidFill>
                  <a:schemeClr val="tx2"/>
                </a:solidFill>
                <a:latin typeface="Arial Narrow" pitchFamily="34" charset="0"/>
              </a:rPr>
              <a:t>Løpende</a:t>
            </a:r>
          </a:p>
          <a:p>
            <a:pPr algn="l" eaLnBrk="0" hangingPunct="0"/>
            <a:r>
              <a:rPr lang="nb-NO" sz="2000" dirty="0">
                <a:solidFill>
                  <a:schemeClr val="tx2"/>
                </a:solidFill>
                <a:latin typeface="Arial Narrow" pitchFamily="34" charset="0"/>
              </a:rPr>
              <a:t>transaksjoner</a:t>
            </a:r>
            <a:endParaRPr lang="en-US" sz="2000" dirty="0">
              <a:solidFill>
                <a:schemeClr val="tx2"/>
              </a:solidFill>
              <a:latin typeface="Arial Narrow" pitchFamily="34" charset="0"/>
            </a:endParaRPr>
          </a:p>
        </p:txBody>
      </p:sp>
      <p:sp>
        <p:nvSpPr>
          <p:cNvPr id="503816" name="Text Box 8"/>
          <p:cNvSpPr txBox="1">
            <a:spLocks noChangeArrowheads="1"/>
          </p:cNvSpPr>
          <p:nvPr/>
        </p:nvSpPr>
        <p:spPr bwMode="auto">
          <a:xfrm>
            <a:off x="3200400" y="1600200"/>
            <a:ext cx="1609736" cy="707886"/>
          </a:xfrm>
          <a:prstGeom prst="rect">
            <a:avLst/>
          </a:prstGeom>
          <a:noFill/>
          <a:ln w="12700">
            <a:noFill/>
            <a:miter lim="800000"/>
            <a:headEnd type="none" w="sm" len="sm"/>
            <a:tailEnd type="none" w="sm" len="sm"/>
          </a:ln>
          <a:effectLst/>
        </p:spPr>
        <p:txBody>
          <a:bodyPr wrap="none">
            <a:spAutoFit/>
          </a:bodyPr>
          <a:lstStyle/>
          <a:p>
            <a:pPr algn="l" eaLnBrk="0" hangingPunct="0"/>
            <a:r>
              <a:rPr lang="nb-NO" sz="2000">
                <a:solidFill>
                  <a:schemeClr val="tx2"/>
                </a:solidFill>
                <a:latin typeface="Arial Narrow" pitchFamily="34" charset="0"/>
              </a:rPr>
              <a:t>Justering av</a:t>
            </a:r>
          </a:p>
          <a:p>
            <a:pPr algn="l" eaLnBrk="0" hangingPunct="0"/>
            <a:r>
              <a:rPr lang="nb-NO" sz="2000">
                <a:solidFill>
                  <a:schemeClr val="tx2"/>
                </a:solidFill>
                <a:latin typeface="Arial Narrow" pitchFamily="34" charset="0"/>
              </a:rPr>
              <a:t>balanseposter</a:t>
            </a:r>
            <a:endParaRPr lang="en-US" sz="2000">
              <a:solidFill>
                <a:schemeClr val="tx2"/>
              </a:solidFill>
              <a:latin typeface="Arial Narrow" pitchFamily="34" charset="0"/>
            </a:endParaRPr>
          </a:p>
        </p:txBody>
      </p:sp>
      <p:sp>
        <p:nvSpPr>
          <p:cNvPr id="503817" name="Text Box 9"/>
          <p:cNvSpPr txBox="1">
            <a:spLocks noChangeArrowheads="1"/>
          </p:cNvSpPr>
          <p:nvPr/>
        </p:nvSpPr>
        <p:spPr bwMode="auto">
          <a:xfrm>
            <a:off x="5943600" y="1600200"/>
            <a:ext cx="2550698" cy="707886"/>
          </a:xfrm>
          <a:prstGeom prst="rect">
            <a:avLst/>
          </a:prstGeom>
          <a:noFill/>
          <a:ln w="12700">
            <a:noFill/>
            <a:miter lim="800000"/>
            <a:headEnd type="none" w="sm" len="sm"/>
            <a:tailEnd type="none" w="sm" len="sm"/>
          </a:ln>
          <a:effectLst/>
        </p:spPr>
        <p:txBody>
          <a:bodyPr wrap="none">
            <a:spAutoFit/>
          </a:bodyPr>
          <a:lstStyle/>
          <a:p>
            <a:pPr algn="l" eaLnBrk="0" hangingPunct="0"/>
            <a:r>
              <a:rPr lang="nb-NO" sz="2000">
                <a:solidFill>
                  <a:schemeClr val="tx2"/>
                </a:solidFill>
                <a:latin typeface="Arial Narrow" pitchFamily="34" charset="0"/>
              </a:rPr>
              <a:t>Regnskapsoppsett</a:t>
            </a:r>
          </a:p>
          <a:p>
            <a:pPr algn="l" eaLnBrk="0" hangingPunct="0"/>
            <a:r>
              <a:rPr lang="nb-NO" sz="2000">
                <a:solidFill>
                  <a:schemeClr val="tx2"/>
                </a:solidFill>
                <a:latin typeface="Arial Narrow" pitchFamily="34" charset="0"/>
              </a:rPr>
              <a:t>og tilleggsopplysninger</a:t>
            </a:r>
            <a:endParaRPr lang="en-US" sz="2000">
              <a:solidFill>
                <a:schemeClr val="tx2"/>
              </a:solidFill>
              <a:latin typeface="Arial Narrow" pitchFamily="34" charset="0"/>
            </a:endParaRPr>
          </a:p>
        </p:txBody>
      </p:sp>
      <p:sp>
        <p:nvSpPr>
          <p:cNvPr id="503818" name="Text Box 10"/>
          <p:cNvSpPr txBox="1">
            <a:spLocks noChangeArrowheads="1"/>
          </p:cNvSpPr>
          <p:nvPr/>
        </p:nvSpPr>
        <p:spPr bwMode="auto">
          <a:xfrm>
            <a:off x="457200" y="4267200"/>
            <a:ext cx="2193229" cy="1323439"/>
          </a:xfrm>
          <a:prstGeom prst="rect">
            <a:avLst/>
          </a:prstGeom>
          <a:noFill/>
          <a:ln w="12700">
            <a:noFill/>
            <a:miter lim="800000"/>
            <a:headEnd type="none" w="sm" len="sm"/>
            <a:tailEnd type="none" w="sm" len="sm"/>
          </a:ln>
          <a:effectLst/>
        </p:spPr>
        <p:txBody>
          <a:bodyPr wrap="none">
            <a:spAutoFit/>
          </a:bodyPr>
          <a:lstStyle/>
          <a:p>
            <a:pPr algn="l" eaLnBrk="0" hangingPunct="0"/>
            <a:r>
              <a:rPr lang="nb-NO" sz="2000" dirty="0">
                <a:solidFill>
                  <a:schemeClr val="tx2"/>
                </a:solidFill>
                <a:latin typeface="Arial Narrow" pitchFamily="34" charset="0"/>
              </a:rPr>
              <a:t>Salgstransaksjoner</a:t>
            </a:r>
          </a:p>
          <a:p>
            <a:pPr algn="l" eaLnBrk="0" hangingPunct="0"/>
            <a:r>
              <a:rPr lang="nb-NO" sz="2000" dirty="0">
                <a:solidFill>
                  <a:schemeClr val="tx2"/>
                </a:solidFill>
                <a:latin typeface="Arial Narrow" pitchFamily="34" charset="0"/>
              </a:rPr>
              <a:t>Kjøpstransaksjoner</a:t>
            </a:r>
          </a:p>
          <a:p>
            <a:pPr algn="l" eaLnBrk="0" hangingPunct="0"/>
            <a:r>
              <a:rPr lang="nb-NO" sz="2000" dirty="0">
                <a:solidFill>
                  <a:schemeClr val="tx2"/>
                </a:solidFill>
                <a:latin typeface="Arial Narrow" pitchFamily="34" charset="0"/>
              </a:rPr>
              <a:t>Lønnstransaksjoner</a:t>
            </a:r>
          </a:p>
          <a:p>
            <a:pPr algn="l" eaLnBrk="0" hangingPunct="0"/>
            <a:r>
              <a:rPr lang="nb-NO" sz="2000" dirty="0">
                <a:solidFill>
                  <a:schemeClr val="tx2"/>
                </a:solidFill>
                <a:latin typeface="Arial Narrow" pitchFamily="34" charset="0"/>
              </a:rPr>
              <a:t>Osv.</a:t>
            </a:r>
            <a:endParaRPr lang="en-US" sz="2000" dirty="0">
              <a:solidFill>
                <a:schemeClr val="tx2"/>
              </a:solidFill>
              <a:latin typeface="Arial Narrow" pitchFamily="34" charset="0"/>
            </a:endParaRPr>
          </a:p>
        </p:txBody>
      </p:sp>
      <p:sp>
        <p:nvSpPr>
          <p:cNvPr id="503819" name="Text Box 11"/>
          <p:cNvSpPr txBox="1">
            <a:spLocks noChangeArrowheads="1"/>
          </p:cNvSpPr>
          <p:nvPr/>
        </p:nvSpPr>
        <p:spPr bwMode="auto">
          <a:xfrm>
            <a:off x="3276600" y="4267200"/>
            <a:ext cx="2031325" cy="1323439"/>
          </a:xfrm>
          <a:prstGeom prst="rect">
            <a:avLst/>
          </a:prstGeom>
          <a:noFill/>
          <a:ln w="12700">
            <a:noFill/>
            <a:miter lim="800000"/>
            <a:headEnd type="none" w="sm" len="sm"/>
            <a:tailEnd type="none" w="sm" len="sm"/>
          </a:ln>
          <a:effectLst/>
        </p:spPr>
        <p:txBody>
          <a:bodyPr wrap="none">
            <a:spAutoFit/>
          </a:bodyPr>
          <a:lstStyle/>
          <a:p>
            <a:pPr algn="l" eaLnBrk="0" hangingPunct="0"/>
            <a:r>
              <a:rPr lang="nb-NO" sz="2000" dirty="0">
                <a:solidFill>
                  <a:schemeClr val="tx2"/>
                </a:solidFill>
                <a:latin typeface="Arial Narrow" pitchFamily="34" charset="0"/>
              </a:rPr>
              <a:t>Avskrivninger</a:t>
            </a:r>
          </a:p>
          <a:p>
            <a:pPr algn="l" eaLnBrk="0" hangingPunct="0"/>
            <a:r>
              <a:rPr lang="nb-NO" sz="2000" dirty="0" smtClean="0">
                <a:solidFill>
                  <a:schemeClr val="tx2"/>
                </a:solidFill>
                <a:latin typeface="Arial Narrow" pitchFamily="34" charset="0"/>
              </a:rPr>
              <a:t>Skatteberegninger</a:t>
            </a:r>
            <a:endParaRPr lang="nb-NO" sz="2000" dirty="0">
              <a:solidFill>
                <a:schemeClr val="tx2"/>
              </a:solidFill>
              <a:latin typeface="Arial Narrow" pitchFamily="34" charset="0"/>
            </a:endParaRPr>
          </a:p>
          <a:p>
            <a:pPr algn="l" eaLnBrk="0" hangingPunct="0"/>
            <a:r>
              <a:rPr lang="nb-NO" sz="2000" dirty="0">
                <a:solidFill>
                  <a:schemeClr val="tx2"/>
                </a:solidFill>
                <a:latin typeface="Arial Narrow" pitchFamily="34" charset="0"/>
              </a:rPr>
              <a:t>Osv.</a:t>
            </a:r>
          </a:p>
          <a:p>
            <a:pPr algn="l" eaLnBrk="0" hangingPunct="0"/>
            <a:endParaRPr lang="en-US" sz="2000" dirty="0">
              <a:solidFill>
                <a:schemeClr val="tx2"/>
              </a:solidFill>
              <a:latin typeface="Arial Narrow" pitchFamily="34" charset="0"/>
            </a:endParaRPr>
          </a:p>
        </p:txBody>
      </p:sp>
      <p:sp>
        <p:nvSpPr>
          <p:cNvPr id="503820" name="Text Box 12"/>
          <p:cNvSpPr txBox="1">
            <a:spLocks noChangeArrowheads="1"/>
          </p:cNvSpPr>
          <p:nvPr/>
        </p:nvSpPr>
        <p:spPr bwMode="auto">
          <a:xfrm>
            <a:off x="6019800" y="4267200"/>
            <a:ext cx="2970685" cy="1323439"/>
          </a:xfrm>
          <a:prstGeom prst="rect">
            <a:avLst/>
          </a:prstGeom>
          <a:noFill/>
          <a:ln w="12700">
            <a:noFill/>
            <a:miter lim="800000"/>
            <a:headEnd type="none" w="sm" len="sm"/>
            <a:tailEnd type="none" w="sm" len="sm"/>
          </a:ln>
          <a:effectLst/>
        </p:spPr>
        <p:txBody>
          <a:bodyPr wrap="none">
            <a:spAutoFit/>
          </a:bodyPr>
          <a:lstStyle/>
          <a:p>
            <a:pPr algn="l" eaLnBrk="0" hangingPunct="0"/>
            <a:r>
              <a:rPr lang="nb-NO" sz="2000" dirty="0" smtClean="0">
                <a:solidFill>
                  <a:schemeClr val="tx2"/>
                </a:solidFill>
                <a:latin typeface="Arial Narrow" pitchFamily="34" charset="0"/>
              </a:rPr>
              <a:t>Estimater</a:t>
            </a:r>
          </a:p>
          <a:p>
            <a:pPr algn="l" eaLnBrk="0" hangingPunct="0"/>
            <a:r>
              <a:rPr lang="nb-NO" sz="2000" dirty="0" smtClean="0">
                <a:solidFill>
                  <a:schemeClr val="tx2"/>
                </a:solidFill>
                <a:latin typeface="Arial Narrow" pitchFamily="34" charset="0"/>
              </a:rPr>
              <a:t>Noter</a:t>
            </a:r>
            <a:endParaRPr lang="nb-NO" sz="2000" dirty="0">
              <a:solidFill>
                <a:schemeClr val="tx2"/>
              </a:solidFill>
              <a:latin typeface="Arial Narrow" pitchFamily="34" charset="0"/>
            </a:endParaRPr>
          </a:p>
          <a:p>
            <a:pPr algn="l" eaLnBrk="0" hangingPunct="0"/>
            <a:r>
              <a:rPr lang="nb-NO" sz="2000" dirty="0">
                <a:solidFill>
                  <a:schemeClr val="tx2"/>
                </a:solidFill>
                <a:latin typeface="Arial Narrow" pitchFamily="34" charset="0"/>
              </a:rPr>
              <a:t>Konsolidering/elimineringer</a:t>
            </a:r>
          </a:p>
          <a:p>
            <a:pPr algn="l" eaLnBrk="0" hangingPunct="0"/>
            <a:r>
              <a:rPr lang="nb-NO" sz="2000" dirty="0">
                <a:solidFill>
                  <a:schemeClr val="tx2"/>
                </a:solidFill>
                <a:latin typeface="Arial Narrow" pitchFamily="34" charset="0"/>
              </a:rPr>
              <a:t>Osv.</a:t>
            </a:r>
            <a:endParaRPr lang="en-US" sz="2000" dirty="0">
              <a:solidFill>
                <a:schemeClr val="tx2"/>
              </a:solidFill>
              <a:latin typeface="Arial Narrow"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11375E6E-A9E0-4F86-B149-99299A935DA5}"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F8F2D16E-E430-47B2-BD7F-9B6469316627}" type="slidenum">
              <a:rPr lang="nb-NO"/>
              <a:pPr/>
              <a:t>24</a:t>
            </a:fld>
            <a:endParaRPr lang="nb-NO"/>
          </a:p>
        </p:txBody>
      </p:sp>
      <p:sp>
        <p:nvSpPr>
          <p:cNvPr id="504834" name="Rectangle 2"/>
          <p:cNvSpPr>
            <a:spLocks noGrp="1" noChangeArrowheads="1"/>
          </p:cNvSpPr>
          <p:nvPr>
            <p:ph type="title"/>
          </p:nvPr>
        </p:nvSpPr>
        <p:spPr>
          <a:noFill/>
          <a:ln/>
        </p:spPr>
        <p:txBody>
          <a:bodyPr lIns="92075" tIns="46038" rIns="92075" bIns="46038"/>
          <a:lstStyle/>
          <a:p>
            <a:r>
              <a:rPr lang="en-US"/>
              <a:t>Informasjonssystemet – </a:t>
            </a:r>
            <a:r>
              <a:rPr lang="nb-NO"/>
              <a:t>Hva må kartlegges?</a:t>
            </a:r>
            <a:endParaRPr lang="en-US"/>
          </a:p>
        </p:txBody>
      </p:sp>
      <p:sp>
        <p:nvSpPr>
          <p:cNvPr id="504835" name="Rectangle 3"/>
          <p:cNvSpPr>
            <a:spLocks noGrp="1" noChangeArrowheads="1"/>
          </p:cNvSpPr>
          <p:nvPr>
            <p:ph type="body" idx="1"/>
          </p:nvPr>
        </p:nvSpPr>
        <p:spPr>
          <a:xfrm>
            <a:off x="465138" y="1447800"/>
            <a:ext cx="8428037" cy="4648200"/>
          </a:xfrm>
          <a:noFill/>
          <a:ln/>
        </p:spPr>
        <p:txBody>
          <a:bodyPr lIns="92075" tIns="46038" rIns="92075" bIns="46038"/>
          <a:lstStyle/>
          <a:p>
            <a:pPr marL="601663" lvl="1" indent="-476250">
              <a:buFontTx/>
              <a:buChar char="•"/>
            </a:pPr>
            <a:r>
              <a:rPr lang="en-US" sz="1900" dirty="0" err="1"/>
              <a:t>Elektroniske</a:t>
            </a:r>
            <a:r>
              <a:rPr lang="en-US" sz="1900" dirty="0"/>
              <a:t> </a:t>
            </a:r>
            <a:r>
              <a:rPr lang="en-US" sz="1900" dirty="0" err="1"/>
              <a:t>regnskapsbøker</a:t>
            </a:r>
            <a:r>
              <a:rPr lang="en-US" sz="1900" dirty="0"/>
              <a:t> </a:t>
            </a:r>
            <a:r>
              <a:rPr lang="en-US" sz="1900" dirty="0" err="1"/>
              <a:t>og</a:t>
            </a:r>
            <a:r>
              <a:rPr lang="en-US" sz="1900" dirty="0"/>
              <a:t> </a:t>
            </a:r>
            <a:r>
              <a:rPr lang="en-US" sz="1900" dirty="0" err="1"/>
              <a:t>automatisert</a:t>
            </a:r>
            <a:r>
              <a:rPr lang="en-US" sz="1900" dirty="0"/>
              <a:t> </a:t>
            </a:r>
            <a:r>
              <a:rPr lang="en-US" sz="1900" dirty="0" err="1"/>
              <a:t>behandling</a:t>
            </a:r>
            <a:endParaRPr lang="nb-NO" sz="1900" dirty="0"/>
          </a:p>
          <a:p>
            <a:pPr marL="601663" lvl="1" indent="-476250">
              <a:buFontTx/>
              <a:buChar char="•"/>
            </a:pPr>
            <a:endParaRPr lang="nb-NO" sz="1900" dirty="0"/>
          </a:p>
          <a:p>
            <a:pPr marL="601663" lvl="1" indent="-476250">
              <a:buFontTx/>
              <a:buChar char="•"/>
            </a:pPr>
            <a:r>
              <a:rPr lang="nb-NO" sz="1900" dirty="0"/>
              <a:t>Vesentlig behandling uansett hvilken juridisk enhet som står for behandlingen</a:t>
            </a:r>
          </a:p>
          <a:p>
            <a:pPr marL="601663" lvl="1" indent="-476250">
              <a:buFont typeface="Arial" charset="0"/>
              <a:buNone/>
            </a:pPr>
            <a:endParaRPr lang="nb-NO" sz="1900" dirty="0"/>
          </a:p>
          <a:p>
            <a:pPr marL="601663" lvl="1" indent="-476250">
              <a:buFont typeface="Arial" charset="0"/>
              <a:buNone/>
            </a:pPr>
            <a:r>
              <a:rPr lang="en-US" sz="1900" dirty="0" err="1"/>
              <a:t>Teknikker</a:t>
            </a:r>
            <a:r>
              <a:rPr lang="en-US" sz="1900" dirty="0"/>
              <a:t>:</a:t>
            </a:r>
          </a:p>
          <a:p>
            <a:pPr marL="601663" lvl="1" indent="-476250"/>
            <a:r>
              <a:rPr lang="en-US" sz="1600" dirty="0" err="1"/>
              <a:t>Systemkart</a:t>
            </a:r>
            <a:endParaRPr lang="en-US" sz="1600" dirty="0"/>
          </a:p>
          <a:p>
            <a:pPr marL="601663" lvl="1" indent="-476250"/>
            <a:r>
              <a:rPr lang="en-US" sz="1600" dirty="0" err="1"/>
              <a:t>Verbalbeskrivelser</a:t>
            </a:r>
            <a:endParaRPr lang="en-US" sz="1600" dirty="0"/>
          </a:p>
          <a:p>
            <a:pPr marL="601663" lvl="1" indent="-476250"/>
            <a:r>
              <a:rPr lang="en-US" sz="1600" dirty="0" err="1"/>
              <a:t>Kombinasjon</a:t>
            </a:r>
            <a:endParaRPr lang="nb-NO" sz="1600" dirty="0"/>
          </a:p>
          <a:p>
            <a:pPr marL="601663" lvl="1" indent="-476250">
              <a:buFont typeface="Arial" charset="0"/>
              <a:buNone/>
            </a:pPr>
            <a:endParaRPr lang="en-US" sz="1600" dirty="0"/>
          </a:p>
          <a:p>
            <a:pPr marL="0" indent="0">
              <a:buFont typeface="Arial" charset="0"/>
              <a:buNone/>
            </a:pPr>
            <a:r>
              <a:rPr lang="en-US" sz="2000" dirty="0" err="1"/>
              <a:t>Detaljnivå</a:t>
            </a:r>
            <a:r>
              <a:rPr lang="en-US" sz="2000" dirty="0"/>
              <a:t>: </a:t>
            </a:r>
            <a:r>
              <a:rPr lang="nb-NO" sz="2000" dirty="0"/>
              <a:t>	</a:t>
            </a:r>
            <a:r>
              <a:rPr lang="en-US" sz="2000" dirty="0" err="1"/>
              <a:t>Forståelse</a:t>
            </a:r>
            <a:r>
              <a:rPr lang="en-US" sz="2000" dirty="0"/>
              <a:t>		</a:t>
            </a:r>
            <a:r>
              <a:rPr lang="en-US" sz="2000" dirty="0" err="1"/>
              <a:t>Risikovurdering</a:t>
            </a:r>
            <a:r>
              <a:rPr lang="en-US" sz="2000" dirty="0"/>
              <a:t> </a:t>
            </a:r>
            <a:r>
              <a:rPr lang="en-US" sz="2000" dirty="0" err="1"/>
              <a:t>og</a:t>
            </a:r>
            <a:r>
              <a:rPr lang="en-US" sz="2000" dirty="0"/>
              <a:t> -</a:t>
            </a:r>
            <a:r>
              <a:rPr lang="en-US" sz="2000" dirty="0" err="1"/>
              <a:t>håndtering</a:t>
            </a:r>
            <a:endParaRPr lang="en-US" sz="2000" dirty="0"/>
          </a:p>
        </p:txBody>
      </p:sp>
      <p:sp>
        <p:nvSpPr>
          <p:cNvPr id="504836" name="AutoShape 4"/>
          <p:cNvSpPr>
            <a:spLocks noChangeArrowheads="1"/>
          </p:cNvSpPr>
          <p:nvPr/>
        </p:nvSpPr>
        <p:spPr bwMode="auto">
          <a:xfrm>
            <a:off x="3924300" y="4724400"/>
            <a:ext cx="833438" cy="292100"/>
          </a:xfrm>
          <a:prstGeom prst="rightArrow">
            <a:avLst>
              <a:gd name="adj1" fmla="val 50000"/>
              <a:gd name="adj2" fmla="val 142676"/>
            </a:avLst>
          </a:prstGeom>
          <a:solidFill>
            <a:schemeClr val="accent1"/>
          </a:solidFill>
          <a:ln w="12700">
            <a:solidFill>
              <a:schemeClr val="tx1"/>
            </a:solidFill>
            <a:miter lim="800000"/>
            <a:headEnd/>
            <a:tailEnd/>
          </a:ln>
          <a:effectLst/>
        </p:spPr>
        <p:txBody>
          <a:bodyPr wrap="none" anchor="ctr"/>
          <a:lstStyle/>
          <a:p>
            <a:endParaRPr lang="nb-NO"/>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27DA49-D860-414B-9885-24E16DBECD73}"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BFAD8914-B838-40CB-AE59-7F93C9B508DA}" type="slidenum">
              <a:rPr lang="nb-NO"/>
              <a:pPr/>
              <a:t>25</a:t>
            </a:fld>
            <a:endParaRPr lang="nb-NO"/>
          </a:p>
        </p:txBody>
      </p:sp>
      <p:sp>
        <p:nvSpPr>
          <p:cNvPr id="505858" name="Rectangle 2"/>
          <p:cNvSpPr>
            <a:spLocks noGrp="1" noChangeArrowheads="1"/>
          </p:cNvSpPr>
          <p:nvPr>
            <p:ph type="title"/>
          </p:nvPr>
        </p:nvSpPr>
        <p:spPr>
          <a:xfrm>
            <a:off x="468313" y="188913"/>
            <a:ext cx="9685337" cy="508000"/>
          </a:xfrm>
        </p:spPr>
        <p:txBody>
          <a:bodyPr/>
          <a:lstStyle/>
          <a:p>
            <a:r>
              <a:rPr lang="nb-NO" sz="2800"/>
              <a:t>Eksempel på en kartleggingsteknikk - dataflytdiagrammer</a:t>
            </a:r>
            <a:endParaRPr lang="en-US" sz="2800"/>
          </a:p>
        </p:txBody>
      </p:sp>
      <p:sp>
        <p:nvSpPr>
          <p:cNvPr id="505859" name="Rectangle 3"/>
          <p:cNvSpPr>
            <a:spLocks noGrp="1" noChangeArrowheads="1"/>
          </p:cNvSpPr>
          <p:nvPr>
            <p:ph type="body" idx="1"/>
          </p:nvPr>
        </p:nvSpPr>
        <p:spPr/>
        <p:txBody>
          <a:bodyPr/>
          <a:lstStyle/>
          <a:p>
            <a:pPr>
              <a:buFont typeface="Arial" pitchFamily="34" charset="0"/>
              <a:buChar char="•"/>
            </a:pPr>
            <a:r>
              <a:rPr lang="nb-NO" sz="2000" dirty="0"/>
              <a:t>”</a:t>
            </a:r>
            <a:r>
              <a:rPr lang="nb-NO" sz="2000" dirty="0" err="1"/>
              <a:t>Top</a:t>
            </a:r>
            <a:r>
              <a:rPr lang="nb-NO" sz="2000" dirty="0"/>
              <a:t> </a:t>
            </a:r>
            <a:r>
              <a:rPr lang="nb-NO" sz="2000" dirty="0" err="1"/>
              <a:t>down</a:t>
            </a:r>
            <a:r>
              <a:rPr lang="nb-NO" sz="2000" dirty="0"/>
              <a:t> </a:t>
            </a:r>
            <a:r>
              <a:rPr lang="nb-NO" sz="2000" dirty="0" err="1"/>
              <a:t>approach</a:t>
            </a:r>
            <a:r>
              <a:rPr lang="nb-NO" sz="2000" dirty="0"/>
              <a:t>” tar utgangspunkt i virksomheten på øverste nivå</a:t>
            </a:r>
          </a:p>
          <a:p>
            <a:pPr>
              <a:buFont typeface="Arial" pitchFamily="34" charset="0"/>
              <a:buChar char="•"/>
            </a:pPr>
            <a:r>
              <a:rPr lang="nb-NO" sz="2000" dirty="0"/>
              <a:t>Detaljnivået styres på en hensiktsmessig måte</a:t>
            </a:r>
          </a:p>
          <a:p>
            <a:pPr>
              <a:buFont typeface="Arial" pitchFamily="34" charset="0"/>
              <a:buChar char="•"/>
            </a:pPr>
            <a:r>
              <a:rPr lang="nb-NO" sz="2000" dirty="0"/>
              <a:t>Kartlegger prosesser og aktiviteter uavhengig av hvem som utfører og med hvilke hjelpemidler</a:t>
            </a:r>
          </a:p>
          <a:p>
            <a:pPr>
              <a:buFont typeface="Arial" pitchFamily="34" charset="0"/>
              <a:buChar char="•"/>
            </a:pPr>
            <a:r>
              <a:rPr lang="nb-NO" sz="2000" dirty="0"/>
              <a:t>Enkel symbolbruk</a:t>
            </a:r>
          </a:p>
          <a:p>
            <a:pPr>
              <a:buFont typeface="Arial" pitchFamily="34" charset="0"/>
              <a:buChar char="•"/>
            </a:pPr>
            <a:r>
              <a:rPr lang="nb-NO" sz="2000" dirty="0"/>
              <a:t>Logiske brister vil fremgå som ”hull” og lignende i diagrammene</a:t>
            </a:r>
          </a:p>
          <a:p>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fld id="{C993C3DB-8744-4292-8C83-83EC7821B350}" type="datetime4">
              <a:rPr lang="nb-NO"/>
              <a:pPr/>
              <a:t>22. februar 2011</a:t>
            </a:fld>
            <a:endParaRPr lang="nb-NO"/>
          </a:p>
        </p:txBody>
      </p:sp>
      <p:sp>
        <p:nvSpPr>
          <p:cNvPr id="15"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16" name="Slide Number Placeholder 4"/>
          <p:cNvSpPr>
            <a:spLocks noGrp="1"/>
          </p:cNvSpPr>
          <p:nvPr>
            <p:ph type="sldNum" sz="quarter" idx="12"/>
          </p:nvPr>
        </p:nvSpPr>
        <p:spPr/>
        <p:txBody>
          <a:bodyPr/>
          <a:lstStyle/>
          <a:p>
            <a:r>
              <a:rPr lang="nb-NO"/>
              <a:t>Side </a:t>
            </a:r>
            <a:fld id="{8F672062-0B3F-40D4-8BDE-9093BEF9EF3A}" type="slidenum">
              <a:rPr lang="nb-NO"/>
              <a:pPr/>
              <a:t>26</a:t>
            </a:fld>
            <a:endParaRPr lang="nb-NO"/>
          </a:p>
        </p:txBody>
      </p:sp>
      <p:sp>
        <p:nvSpPr>
          <p:cNvPr id="506882" name="Rectangle 2"/>
          <p:cNvSpPr>
            <a:spLocks noGrp="1" noChangeArrowheads="1"/>
          </p:cNvSpPr>
          <p:nvPr>
            <p:ph type="title"/>
          </p:nvPr>
        </p:nvSpPr>
        <p:spPr/>
        <p:txBody>
          <a:bodyPr/>
          <a:lstStyle/>
          <a:p>
            <a:r>
              <a:rPr lang="nb-NO"/>
              <a:t>Dataflytdiagrammer - symboler</a:t>
            </a:r>
            <a:endParaRPr lang="en-US"/>
          </a:p>
        </p:txBody>
      </p:sp>
      <p:sp>
        <p:nvSpPr>
          <p:cNvPr id="506883" name="Oval 3"/>
          <p:cNvSpPr>
            <a:spLocks noChangeArrowheads="1"/>
          </p:cNvSpPr>
          <p:nvPr/>
        </p:nvSpPr>
        <p:spPr bwMode="auto">
          <a:xfrm>
            <a:off x="914400" y="1295400"/>
            <a:ext cx="1219200" cy="1219200"/>
          </a:xfrm>
          <a:prstGeom prst="ellipse">
            <a:avLst/>
          </a:prstGeom>
          <a:noFill/>
          <a:ln w="12700">
            <a:solidFill>
              <a:schemeClr val="tx1"/>
            </a:solidFill>
            <a:round/>
            <a:headEnd type="none" w="sm" len="sm"/>
            <a:tailEnd type="none" w="sm" len="sm"/>
          </a:ln>
          <a:effectLst/>
        </p:spPr>
        <p:txBody>
          <a:bodyPr wrap="none" anchor="ctr"/>
          <a:lstStyle/>
          <a:p>
            <a:endParaRPr lang="nb-NO"/>
          </a:p>
        </p:txBody>
      </p:sp>
      <p:sp>
        <p:nvSpPr>
          <p:cNvPr id="506884" name="Line 4"/>
          <p:cNvSpPr>
            <a:spLocks noChangeShapeType="1"/>
          </p:cNvSpPr>
          <p:nvPr/>
        </p:nvSpPr>
        <p:spPr bwMode="auto">
          <a:xfrm>
            <a:off x="990600" y="3200400"/>
            <a:ext cx="1295400" cy="0"/>
          </a:xfrm>
          <a:prstGeom prst="line">
            <a:avLst/>
          </a:prstGeom>
          <a:noFill/>
          <a:ln w="12700">
            <a:solidFill>
              <a:schemeClr val="tx1"/>
            </a:solidFill>
            <a:round/>
            <a:headEnd type="none" w="sm" len="sm"/>
            <a:tailEnd type="triangle" w="lg" len="lg"/>
          </a:ln>
          <a:effectLst/>
        </p:spPr>
        <p:txBody>
          <a:bodyPr/>
          <a:lstStyle/>
          <a:p>
            <a:endParaRPr lang="nb-NO"/>
          </a:p>
        </p:txBody>
      </p:sp>
      <p:grpSp>
        <p:nvGrpSpPr>
          <p:cNvPr id="2" name="Group 5"/>
          <p:cNvGrpSpPr>
            <a:grpSpLocks/>
          </p:cNvGrpSpPr>
          <p:nvPr/>
        </p:nvGrpSpPr>
        <p:grpSpPr bwMode="auto">
          <a:xfrm>
            <a:off x="838200" y="4114800"/>
            <a:ext cx="1295400" cy="609600"/>
            <a:chOff x="528" y="2736"/>
            <a:chExt cx="816" cy="384"/>
          </a:xfrm>
        </p:grpSpPr>
        <p:sp>
          <p:nvSpPr>
            <p:cNvPr id="506886" name="Line 6"/>
            <p:cNvSpPr>
              <a:spLocks noChangeShapeType="1"/>
            </p:cNvSpPr>
            <p:nvPr/>
          </p:nvSpPr>
          <p:spPr bwMode="auto">
            <a:xfrm>
              <a:off x="528" y="2736"/>
              <a:ext cx="0" cy="384"/>
            </a:xfrm>
            <a:prstGeom prst="line">
              <a:avLst/>
            </a:prstGeom>
            <a:noFill/>
            <a:ln w="12700">
              <a:solidFill>
                <a:schemeClr val="tx1"/>
              </a:solidFill>
              <a:round/>
              <a:headEnd type="none" w="sm" len="sm"/>
              <a:tailEnd type="none" w="sm" len="sm"/>
            </a:ln>
            <a:effectLst/>
          </p:spPr>
          <p:txBody>
            <a:bodyPr/>
            <a:lstStyle/>
            <a:p>
              <a:endParaRPr lang="nb-NO"/>
            </a:p>
          </p:txBody>
        </p:sp>
        <p:sp>
          <p:nvSpPr>
            <p:cNvPr id="506887" name="Line 7"/>
            <p:cNvSpPr>
              <a:spLocks noChangeShapeType="1"/>
            </p:cNvSpPr>
            <p:nvPr/>
          </p:nvSpPr>
          <p:spPr bwMode="auto">
            <a:xfrm>
              <a:off x="528" y="2736"/>
              <a:ext cx="816" cy="0"/>
            </a:xfrm>
            <a:prstGeom prst="line">
              <a:avLst/>
            </a:prstGeom>
            <a:noFill/>
            <a:ln w="12700">
              <a:solidFill>
                <a:schemeClr val="tx1"/>
              </a:solidFill>
              <a:round/>
              <a:headEnd type="none" w="sm" len="sm"/>
              <a:tailEnd type="none" w="sm" len="sm"/>
            </a:ln>
            <a:effectLst/>
          </p:spPr>
          <p:txBody>
            <a:bodyPr/>
            <a:lstStyle/>
            <a:p>
              <a:endParaRPr lang="nb-NO"/>
            </a:p>
          </p:txBody>
        </p:sp>
        <p:sp>
          <p:nvSpPr>
            <p:cNvPr id="506888" name="Line 8"/>
            <p:cNvSpPr>
              <a:spLocks noChangeShapeType="1"/>
            </p:cNvSpPr>
            <p:nvPr/>
          </p:nvSpPr>
          <p:spPr bwMode="auto">
            <a:xfrm>
              <a:off x="528" y="3120"/>
              <a:ext cx="816" cy="0"/>
            </a:xfrm>
            <a:prstGeom prst="line">
              <a:avLst/>
            </a:prstGeom>
            <a:noFill/>
            <a:ln w="12700">
              <a:solidFill>
                <a:schemeClr val="tx1"/>
              </a:solidFill>
              <a:round/>
              <a:headEnd type="none" w="sm" len="sm"/>
              <a:tailEnd type="none" w="sm" len="sm"/>
            </a:ln>
            <a:effectLst/>
          </p:spPr>
          <p:txBody>
            <a:bodyPr/>
            <a:lstStyle/>
            <a:p>
              <a:endParaRPr lang="nb-NO"/>
            </a:p>
          </p:txBody>
        </p:sp>
      </p:grpSp>
      <p:sp>
        <p:nvSpPr>
          <p:cNvPr id="506889" name="Text Box 9"/>
          <p:cNvSpPr txBox="1">
            <a:spLocks noChangeArrowheads="1"/>
          </p:cNvSpPr>
          <p:nvPr/>
        </p:nvSpPr>
        <p:spPr bwMode="auto">
          <a:xfrm>
            <a:off x="3124200" y="1484313"/>
            <a:ext cx="2194832" cy="461665"/>
          </a:xfrm>
          <a:prstGeom prst="rect">
            <a:avLst/>
          </a:prstGeom>
          <a:noFill/>
          <a:ln w="12700">
            <a:noFill/>
            <a:miter lim="800000"/>
            <a:headEnd type="none" w="sm" len="sm"/>
            <a:tailEnd type="none" w="sm" len="sm"/>
          </a:ln>
          <a:effectLst/>
        </p:spPr>
        <p:txBody>
          <a:bodyPr wrap="none">
            <a:spAutoFit/>
          </a:bodyPr>
          <a:lstStyle/>
          <a:p>
            <a:pPr algn="l" eaLnBrk="0" hangingPunct="0"/>
            <a:r>
              <a:rPr lang="nb-NO" sz="2400" dirty="0">
                <a:solidFill>
                  <a:schemeClr val="tx2"/>
                </a:solidFill>
                <a:latin typeface="Arial Narrow" pitchFamily="34" charset="0"/>
              </a:rPr>
              <a:t>Prosess/aktivitet</a:t>
            </a:r>
            <a:endParaRPr lang="en-US" sz="2400" dirty="0">
              <a:solidFill>
                <a:schemeClr val="tx2"/>
              </a:solidFill>
              <a:latin typeface="Arial Narrow" pitchFamily="34" charset="0"/>
            </a:endParaRPr>
          </a:p>
        </p:txBody>
      </p:sp>
      <p:sp>
        <p:nvSpPr>
          <p:cNvPr id="506890" name="Text Box 10"/>
          <p:cNvSpPr txBox="1">
            <a:spLocks noChangeArrowheads="1"/>
          </p:cNvSpPr>
          <p:nvPr/>
        </p:nvSpPr>
        <p:spPr bwMode="auto">
          <a:xfrm>
            <a:off x="3200400" y="2855913"/>
            <a:ext cx="1111202" cy="461665"/>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solidFill>
                  <a:schemeClr val="tx2"/>
                </a:solidFill>
                <a:latin typeface="Arial Narrow" pitchFamily="34" charset="0"/>
              </a:rPr>
              <a:t>Dataflyt</a:t>
            </a:r>
            <a:endParaRPr lang="en-US" sz="2400">
              <a:solidFill>
                <a:schemeClr val="tx2"/>
              </a:solidFill>
              <a:latin typeface="Arial Narrow" pitchFamily="34" charset="0"/>
            </a:endParaRPr>
          </a:p>
        </p:txBody>
      </p:sp>
      <p:sp>
        <p:nvSpPr>
          <p:cNvPr id="506891" name="Text Box 11"/>
          <p:cNvSpPr txBox="1">
            <a:spLocks noChangeArrowheads="1"/>
          </p:cNvSpPr>
          <p:nvPr/>
        </p:nvSpPr>
        <p:spPr bwMode="auto">
          <a:xfrm>
            <a:off x="3276600" y="3998913"/>
            <a:ext cx="3906006" cy="461665"/>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solidFill>
                  <a:schemeClr val="tx2"/>
                </a:solidFill>
                <a:latin typeface="Arial Narrow" pitchFamily="34" charset="0"/>
              </a:rPr>
              <a:t>Arkiv, elektronisk eller manuelt</a:t>
            </a:r>
            <a:endParaRPr lang="en-US" sz="2400">
              <a:solidFill>
                <a:schemeClr val="tx2"/>
              </a:solidFill>
              <a:latin typeface="Arial Narrow" pitchFamily="34" charset="0"/>
            </a:endParaRPr>
          </a:p>
        </p:txBody>
      </p:sp>
      <p:sp>
        <p:nvSpPr>
          <p:cNvPr id="506892" name="Rectangle 12"/>
          <p:cNvSpPr>
            <a:spLocks noChangeArrowheads="1"/>
          </p:cNvSpPr>
          <p:nvPr/>
        </p:nvSpPr>
        <p:spPr bwMode="auto">
          <a:xfrm>
            <a:off x="838200" y="5181600"/>
            <a:ext cx="1371600" cy="762000"/>
          </a:xfrm>
          <a:prstGeom prst="rect">
            <a:avLst/>
          </a:prstGeom>
          <a:noFill/>
          <a:ln w="12700">
            <a:solidFill>
              <a:schemeClr val="tx1"/>
            </a:solidFill>
            <a:miter lim="800000"/>
            <a:headEnd type="none" w="sm" len="sm"/>
            <a:tailEnd type="none" w="sm" len="sm"/>
          </a:ln>
          <a:effectLst/>
        </p:spPr>
        <p:txBody>
          <a:bodyPr wrap="none" anchor="ctr"/>
          <a:lstStyle/>
          <a:p>
            <a:endParaRPr lang="nb-NO"/>
          </a:p>
        </p:txBody>
      </p:sp>
      <p:sp>
        <p:nvSpPr>
          <p:cNvPr id="506893" name="Text Box 13"/>
          <p:cNvSpPr txBox="1">
            <a:spLocks noChangeArrowheads="1"/>
          </p:cNvSpPr>
          <p:nvPr/>
        </p:nvSpPr>
        <p:spPr bwMode="auto">
          <a:xfrm>
            <a:off x="3352800" y="5218113"/>
            <a:ext cx="1854995" cy="461665"/>
          </a:xfrm>
          <a:prstGeom prst="rect">
            <a:avLst/>
          </a:prstGeom>
          <a:noFill/>
          <a:ln w="12700">
            <a:noFill/>
            <a:miter lim="800000"/>
            <a:headEnd type="none" w="sm" len="sm"/>
            <a:tailEnd type="none" w="sm" len="sm"/>
          </a:ln>
          <a:effectLst/>
        </p:spPr>
        <p:txBody>
          <a:bodyPr wrap="none">
            <a:spAutoFit/>
          </a:bodyPr>
          <a:lstStyle/>
          <a:p>
            <a:pPr algn="l" eaLnBrk="0" hangingPunct="0"/>
            <a:r>
              <a:rPr lang="nb-NO" sz="2400">
                <a:solidFill>
                  <a:schemeClr val="tx2"/>
                </a:solidFill>
                <a:latin typeface="Arial Narrow" pitchFamily="34" charset="0"/>
              </a:rPr>
              <a:t>Ekstern enhet</a:t>
            </a:r>
            <a:endParaRPr lang="en-US" sz="2400">
              <a:solidFill>
                <a:schemeClr val="tx2"/>
              </a:solidFill>
              <a:latin typeface="Arial Narrow"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
          <p:cNvSpPr>
            <a:spLocks noGrp="1"/>
          </p:cNvSpPr>
          <p:nvPr>
            <p:ph type="dt" sz="half" idx="10"/>
          </p:nvPr>
        </p:nvSpPr>
        <p:spPr/>
        <p:txBody>
          <a:bodyPr/>
          <a:lstStyle/>
          <a:p>
            <a:fld id="{36C15CF7-9E09-4116-97AB-57C39A5B9BED}" type="datetime4">
              <a:rPr lang="nb-NO">
                <a:solidFill>
                  <a:schemeClr val="tx2"/>
                </a:solidFill>
              </a:rPr>
              <a:pPr/>
              <a:t>22. februar 2011</a:t>
            </a:fld>
            <a:endParaRPr lang="nb-NO">
              <a:solidFill>
                <a:schemeClr val="tx2"/>
              </a:solidFill>
            </a:endParaRPr>
          </a:p>
        </p:txBody>
      </p:sp>
      <p:sp>
        <p:nvSpPr>
          <p:cNvPr id="28" name="Footer Placeholder 3"/>
          <p:cNvSpPr>
            <a:spLocks noGrp="1"/>
          </p:cNvSpPr>
          <p:nvPr>
            <p:ph type="ftr" sz="quarter" idx="4294967295"/>
          </p:nvPr>
        </p:nvSpPr>
        <p:spPr>
          <a:xfrm>
            <a:off x="649288" y="6327775"/>
            <a:ext cx="6692900" cy="158750"/>
          </a:xfrm>
        </p:spPr>
        <p:txBody>
          <a:bodyPr/>
          <a:lstStyle/>
          <a:p>
            <a:r>
              <a:rPr lang="nb-NO" dirty="0" smtClean="0">
                <a:solidFill>
                  <a:schemeClr val="accent1"/>
                </a:solidFill>
              </a:rPr>
              <a:t>Integrering av IT i revisjonen</a:t>
            </a:r>
            <a:endParaRPr lang="nb-NO" dirty="0">
              <a:solidFill>
                <a:schemeClr val="accent1"/>
              </a:solidFill>
            </a:endParaRPr>
          </a:p>
        </p:txBody>
      </p:sp>
      <p:sp>
        <p:nvSpPr>
          <p:cNvPr id="29" name="Slide Number Placeholder 4"/>
          <p:cNvSpPr>
            <a:spLocks noGrp="1"/>
          </p:cNvSpPr>
          <p:nvPr>
            <p:ph type="sldNum" sz="quarter" idx="12"/>
          </p:nvPr>
        </p:nvSpPr>
        <p:spPr/>
        <p:txBody>
          <a:bodyPr/>
          <a:lstStyle/>
          <a:p>
            <a:r>
              <a:rPr lang="nb-NO" dirty="0">
                <a:solidFill>
                  <a:schemeClr val="accent1"/>
                </a:solidFill>
              </a:rPr>
              <a:t>Side </a:t>
            </a:r>
            <a:fld id="{63941D48-EFE8-4EB9-8283-239D10A4FD3A}" type="slidenum">
              <a:rPr lang="nb-NO">
                <a:solidFill>
                  <a:schemeClr val="accent1"/>
                </a:solidFill>
              </a:rPr>
              <a:pPr/>
              <a:t>27</a:t>
            </a:fld>
            <a:endParaRPr lang="nb-NO" dirty="0">
              <a:solidFill>
                <a:schemeClr val="accent1"/>
              </a:solidFill>
            </a:endParaRPr>
          </a:p>
        </p:txBody>
      </p:sp>
      <p:sp>
        <p:nvSpPr>
          <p:cNvPr id="507906" name="Rectangle 2"/>
          <p:cNvSpPr>
            <a:spLocks noGrp="1" noChangeArrowheads="1"/>
          </p:cNvSpPr>
          <p:nvPr>
            <p:ph type="title"/>
          </p:nvPr>
        </p:nvSpPr>
        <p:spPr/>
        <p:txBody>
          <a:bodyPr/>
          <a:lstStyle/>
          <a:p>
            <a:r>
              <a:rPr lang="nb-NO" dirty="0" err="1">
                <a:solidFill>
                  <a:schemeClr val="accent1"/>
                </a:solidFill>
              </a:rPr>
              <a:t>Context-diagram</a:t>
            </a:r>
            <a:endParaRPr lang="en-US" dirty="0">
              <a:solidFill>
                <a:schemeClr val="accent1"/>
              </a:solidFill>
            </a:endParaRPr>
          </a:p>
        </p:txBody>
      </p:sp>
      <p:sp>
        <p:nvSpPr>
          <p:cNvPr id="507907" name="Oval 3"/>
          <p:cNvSpPr>
            <a:spLocks noChangeArrowheads="1"/>
          </p:cNvSpPr>
          <p:nvPr/>
        </p:nvSpPr>
        <p:spPr bwMode="auto">
          <a:xfrm>
            <a:off x="3429000" y="2971800"/>
            <a:ext cx="1219200" cy="1219200"/>
          </a:xfrm>
          <a:prstGeom prst="ellipse">
            <a:avLst/>
          </a:prstGeom>
          <a:noFill/>
          <a:ln w="12700">
            <a:solidFill>
              <a:schemeClr val="tx1"/>
            </a:solidFill>
            <a:round/>
            <a:headEnd type="none" w="sm" len="sm"/>
            <a:tailEnd type="none" w="sm" len="sm"/>
          </a:ln>
          <a:effectLst/>
        </p:spPr>
        <p:txBody>
          <a:bodyPr wrap="none" anchor="ctr"/>
          <a:lstStyle/>
          <a:p>
            <a:endParaRPr lang="nb-NO">
              <a:solidFill>
                <a:schemeClr val="tx2"/>
              </a:solidFill>
            </a:endParaRPr>
          </a:p>
        </p:txBody>
      </p:sp>
      <p:sp>
        <p:nvSpPr>
          <p:cNvPr id="507908" name="Rectangle 4"/>
          <p:cNvSpPr>
            <a:spLocks noChangeArrowheads="1"/>
          </p:cNvSpPr>
          <p:nvPr/>
        </p:nvSpPr>
        <p:spPr bwMode="auto">
          <a:xfrm>
            <a:off x="762000" y="4572000"/>
            <a:ext cx="1371600" cy="762000"/>
          </a:xfrm>
          <a:prstGeom prst="rect">
            <a:avLst/>
          </a:prstGeom>
          <a:noFill/>
          <a:ln w="12700">
            <a:solidFill>
              <a:schemeClr val="tx1"/>
            </a:solidFill>
            <a:miter lim="800000"/>
            <a:headEnd type="none" w="sm" len="sm"/>
            <a:tailEnd type="none" w="sm" len="sm"/>
          </a:ln>
          <a:effectLst/>
        </p:spPr>
        <p:txBody>
          <a:bodyPr wrap="none" anchor="ctr"/>
          <a:lstStyle/>
          <a:p>
            <a:endParaRPr lang="nb-NO">
              <a:solidFill>
                <a:schemeClr val="tx2"/>
              </a:solidFill>
            </a:endParaRPr>
          </a:p>
        </p:txBody>
      </p:sp>
      <p:sp>
        <p:nvSpPr>
          <p:cNvPr id="507909" name="Rectangle 5"/>
          <p:cNvSpPr>
            <a:spLocks noChangeArrowheads="1"/>
          </p:cNvSpPr>
          <p:nvPr/>
        </p:nvSpPr>
        <p:spPr bwMode="auto">
          <a:xfrm>
            <a:off x="3276600" y="1143000"/>
            <a:ext cx="1371600" cy="762000"/>
          </a:xfrm>
          <a:prstGeom prst="rect">
            <a:avLst/>
          </a:prstGeom>
          <a:noFill/>
          <a:ln w="12700">
            <a:solidFill>
              <a:schemeClr val="tx1"/>
            </a:solidFill>
            <a:miter lim="800000"/>
            <a:headEnd type="none" w="sm" len="sm"/>
            <a:tailEnd type="none" w="sm" len="sm"/>
          </a:ln>
          <a:effectLst/>
        </p:spPr>
        <p:txBody>
          <a:bodyPr wrap="none" anchor="ctr"/>
          <a:lstStyle/>
          <a:p>
            <a:endParaRPr lang="nb-NO">
              <a:solidFill>
                <a:schemeClr val="tx2"/>
              </a:solidFill>
            </a:endParaRPr>
          </a:p>
        </p:txBody>
      </p:sp>
      <p:sp>
        <p:nvSpPr>
          <p:cNvPr id="507910" name="Rectangle 6"/>
          <p:cNvSpPr>
            <a:spLocks noChangeArrowheads="1"/>
          </p:cNvSpPr>
          <p:nvPr/>
        </p:nvSpPr>
        <p:spPr bwMode="auto">
          <a:xfrm>
            <a:off x="3505200" y="5029200"/>
            <a:ext cx="1371600" cy="762000"/>
          </a:xfrm>
          <a:prstGeom prst="rect">
            <a:avLst/>
          </a:prstGeom>
          <a:noFill/>
          <a:ln w="12700">
            <a:solidFill>
              <a:schemeClr val="tx1"/>
            </a:solidFill>
            <a:miter lim="800000"/>
            <a:headEnd type="none" w="sm" len="sm"/>
            <a:tailEnd type="none" w="sm" len="sm"/>
          </a:ln>
          <a:effectLst/>
        </p:spPr>
        <p:txBody>
          <a:bodyPr wrap="none" anchor="ctr"/>
          <a:lstStyle/>
          <a:p>
            <a:endParaRPr lang="nb-NO">
              <a:solidFill>
                <a:schemeClr val="tx2"/>
              </a:solidFill>
            </a:endParaRPr>
          </a:p>
        </p:txBody>
      </p:sp>
      <p:sp>
        <p:nvSpPr>
          <p:cNvPr id="507911" name="Rectangle 7"/>
          <p:cNvSpPr>
            <a:spLocks noChangeArrowheads="1"/>
          </p:cNvSpPr>
          <p:nvPr/>
        </p:nvSpPr>
        <p:spPr bwMode="auto">
          <a:xfrm>
            <a:off x="685800" y="2057400"/>
            <a:ext cx="1371600" cy="762000"/>
          </a:xfrm>
          <a:prstGeom prst="rect">
            <a:avLst/>
          </a:prstGeom>
          <a:noFill/>
          <a:ln w="12700">
            <a:solidFill>
              <a:schemeClr val="tx1"/>
            </a:solidFill>
            <a:miter lim="800000"/>
            <a:headEnd type="none" w="sm" len="sm"/>
            <a:tailEnd type="none" w="sm" len="sm"/>
          </a:ln>
          <a:effectLst/>
        </p:spPr>
        <p:txBody>
          <a:bodyPr wrap="none" anchor="ctr"/>
          <a:lstStyle/>
          <a:p>
            <a:endParaRPr lang="nb-NO">
              <a:solidFill>
                <a:schemeClr val="tx2"/>
              </a:solidFill>
            </a:endParaRPr>
          </a:p>
        </p:txBody>
      </p:sp>
      <p:sp>
        <p:nvSpPr>
          <p:cNvPr id="507912" name="Rectangle 8"/>
          <p:cNvSpPr>
            <a:spLocks noChangeArrowheads="1"/>
          </p:cNvSpPr>
          <p:nvPr/>
        </p:nvSpPr>
        <p:spPr bwMode="auto">
          <a:xfrm>
            <a:off x="6400800" y="4495800"/>
            <a:ext cx="1371600" cy="762000"/>
          </a:xfrm>
          <a:prstGeom prst="rect">
            <a:avLst/>
          </a:prstGeom>
          <a:noFill/>
          <a:ln w="12700">
            <a:solidFill>
              <a:schemeClr val="tx1"/>
            </a:solidFill>
            <a:miter lim="800000"/>
            <a:headEnd type="none" w="sm" len="sm"/>
            <a:tailEnd type="none" w="sm" len="sm"/>
          </a:ln>
          <a:effectLst/>
        </p:spPr>
        <p:txBody>
          <a:bodyPr wrap="none" anchor="ctr"/>
          <a:lstStyle/>
          <a:p>
            <a:endParaRPr lang="nb-NO">
              <a:solidFill>
                <a:schemeClr val="tx2"/>
              </a:solidFill>
            </a:endParaRPr>
          </a:p>
        </p:txBody>
      </p:sp>
      <p:sp>
        <p:nvSpPr>
          <p:cNvPr id="507913" name="Rectangle 9"/>
          <p:cNvSpPr>
            <a:spLocks noChangeArrowheads="1"/>
          </p:cNvSpPr>
          <p:nvPr/>
        </p:nvSpPr>
        <p:spPr bwMode="auto">
          <a:xfrm>
            <a:off x="6324600" y="2286000"/>
            <a:ext cx="1371600" cy="762000"/>
          </a:xfrm>
          <a:prstGeom prst="rect">
            <a:avLst/>
          </a:prstGeom>
          <a:noFill/>
          <a:ln w="12700">
            <a:solidFill>
              <a:schemeClr val="tx1"/>
            </a:solidFill>
            <a:miter lim="800000"/>
            <a:headEnd type="none" w="sm" len="sm"/>
            <a:tailEnd type="none" w="sm" len="sm"/>
          </a:ln>
          <a:effectLst/>
        </p:spPr>
        <p:txBody>
          <a:bodyPr wrap="none" anchor="ctr"/>
          <a:lstStyle/>
          <a:p>
            <a:endParaRPr lang="nb-NO">
              <a:solidFill>
                <a:schemeClr val="tx2"/>
              </a:solidFill>
            </a:endParaRPr>
          </a:p>
        </p:txBody>
      </p:sp>
      <p:sp>
        <p:nvSpPr>
          <p:cNvPr id="507914" name="Text Box 10"/>
          <p:cNvSpPr txBox="1">
            <a:spLocks noChangeArrowheads="1"/>
          </p:cNvSpPr>
          <p:nvPr/>
        </p:nvSpPr>
        <p:spPr bwMode="auto">
          <a:xfrm>
            <a:off x="3429000" y="3343275"/>
            <a:ext cx="985206"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Virksomhet</a:t>
            </a:r>
            <a:endParaRPr lang="en-US">
              <a:solidFill>
                <a:schemeClr val="tx2"/>
              </a:solidFill>
              <a:latin typeface="Arial Narrow" pitchFamily="34" charset="0"/>
            </a:endParaRPr>
          </a:p>
        </p:txBody>
      </p:sp>
      <p:sp>
        <p:nvSpPr>
          <p:cNvPr id="507915" name="Text Box 11"/>
          <p:cNvSpPr txBox="1">
            <a:spLocks noChangeArrowheads="1"/>
          </p:cNvSpPr>
          <p:nvPr/>
        </p:nvSpPr>
        <p:spPr bwMode="auto">
          <a:xfrm>
            <a:off x="762000" y="2286000"/>
            <a:ext cx="986167"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Leverandør</a:t>
            </a:r>
            <a:endParaRPr lang="en-US">
              <a:solidFill>
                <a:schemeClr val="tx2"/>
              </a:solidFill>
              <a:latin typeface="Arial Narrow" pitchFamily="34" charset="0"/>
            </a:endParaRPr>
          </a:p>
        </p:txBody>
      </p:sp>
      <p:sp>
        <p:nvSpPr>
          <p:cNvPr id="507916" name="Text Box 12"/>
          <p:cNvSpPr txBox="1">
            <a:spLocks noChangeArrowheads="1"/>
          </p:cNvSpPr>
          <p:nvPr/>
        </p:nvSpPr>
        <p:spPr bwMode="auto">
          <a:xfrm>
            <a:off x="762000" y="4638675"/>
            <a:ext cx="699230"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Kunder</a:t>
            </a:r>
            <a:endParaRPr lang="en-US">
              <a:solidFill>
                <a:schemeClr val="tx2"/>
              </a:solidFill>
              <a:latin typeface="Arial Narrow" pitchFamily="34" charset="0"/>
            </a:endParaRPr>
          </a:p>
        </p:txBody>
      </p:sp>
      <p:sp>
        <p:nvSpPr>
          <p:cNvPr id="507917" name="Text Box 13"/>
          <p:cNvSpPr txBox="1">
            <a:spLocks noChangeArrowheads="1"/>
          </p:cNvSpPr>
          <p:nvPr/>
        </p:nvSpPr>
        <p:spPr bwMode="auto">
          <a:xfrm>
            <a:off x="3352800" y="1285875"/>
            <a:ext cx="880369"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Lovgivere</a:t>
            </a:r>
            <a:endParaRPr lang="en-US">
              <a:solidFill>
                <a:schemeClr val="tx2"/>
              </a:solidFill>
              <a:latin typeface="Arial Narrow" pitchFamily="34" charset="0"/>
            </a:endParaRPr>
          </a:p>
        </p:txBody>
      </p:sp>
      <p:sp>
        <p:nvSpPr>
          <p:cNvPr id="507918" name="Text Box 14"/>
          <p:cNvSpPr txBox="1">
            <a:spLocks noChangeArrowheads="1"/>
          </p:cNvSpPr>
          <p:nvPr/>
        </p:nvSpPr>
        <p:spPr bwMode="auto">
          <a:xfrm>
            <a:off x="6477000" y="2362200"/>
            <a:ext cx="545342"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Eiere</a:t>
            </a:r>
            <a:endParaRPr lang="en-US">
              <a:solidFill>
                <a:schemeClr val="tx2"/>
              </a:solidFill>
              <a:latin typeface="Arial Narrow" pitchFamily="34" charset="0"/>
            </a:endParaRPr>
          </a:p>
        </p:txBody>
      </p:sp>
      <p:sp>
        <p:nvSpPr>
          <p:cNvPr id="507919" name="Text Box 15"/>
          <p:cNvSpPr txBox="1">
            <a:spLocks noChangeArrowheads="1"/>
          </p:cNvSpPr>
          <p:nvPr/>
        </p:nvSpPr>
        <p:spPr bwMode="auto">
          <a:xfrm>
            <a:off x="6477000" y="4638675"/>
            <a:ext cx="724878"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Ansatte</a:t>
            </a:r>
            <a:endParaRPr lang="en-US">
              <a:solidFill>
                <a:schemeClr val="tx2"/>
              </a:solidFill>
              <a:latin typeface="Arial Narrow" pitchFamily="34" charset="0"/>
            </a:endParaRPr>
          </a:p>
        </p:txBody>
      </p:sp>
      <p:sp>
        <p:nvSpPr>
          <p:cNvPr id="507920" name="Text Box 16"/>
          <p:cNvSpPr txBox="1">
            <a:spLocks noChangeArrowheads="1"/>
          </p:cNvSpPr>
          <p:nvPr/>
        </p:nvSpPr>
        <p:spPr bwMode="auto">
          <a:xfrm>
            <a:off x="3581400" y="5172075"/>
            <a:ext cx="543739"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Bank</a:t>
            </a:r>
            <a:endParaRPr lang="en-US">
              <a:solidFill>
                <a:schemeClr val="tx2"/>
              </a:solidFill>
              <a:latin typeface="Arial Narrow" pitchFamily="34" charset="0"/>
            </a:endParaRPr>
          </a:p>
        </p:txBody>
      </p:sp>
      <p:sp>
        <p:nvSpPr>
          <p:cNvPr id="507921" name="Line 17"/>
          <p:cNvSpPr>
            <a:spLocks noChangeShapeType="1"/>
          </p:cNvSpPr>
          <p:nvPr/>
        </p:nvSpPr>
        <p:spPr bwMode="auto">
          <a:xfrm>
            <a:off x="4038600" y="1905000"/>
            <a:ext cx="0" cy="10668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22" name="Line 18"/>
          <p:cNvSpPr>
            <a:spLocks noChangeShapeType="1"/>
          </p:cNvSpPr>
          <p:nvPr/>
        </p:nvSpPr>
        <p:spPr bwMode="auto">
          <a:xfrm flipH="1" flipV="1">
            <a:off x="2057400" y="2667000"/>
            <a:ext cx="1371600" cy="762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23" name="Line 19"/>
          <p:cNvSpPr>
            <a:spLocks noChangeShapeType="1"/>
          </p:cNvSpPr>
          <p:nvPr/>
        </p:nvSpPr>
        <p:spPr bwMode="auto">
          <a:xfrm>
            <a:off x="2057400" y="2362200"/>
            <a:ext cx="15240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24" name="Line 20"/>
          <p:cNvSpPr>
            <a:spLocks noChangeShapeType="1"/>
          </p:cNvSpPr>
          <p:nvPr/>
        </p:nvSpPr>
        <p:spPr bwMode="auto">
          <a:xfrm flipV="1">
            <a:off x="2133600" y="3886200"/>
            <a:ext cx="1371600" cy="762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25" name="Line 21"/>
          <p:cNvSpPr>
            <a:spLocks noChangeShapeType="1"/>
          </p:cNvSpPr>
          <p:nvPr/>
        </p:nvSpPr>
        <p:spPr bwMode="auto">
          <a:xfrm flipH="1">
            <a:off x="2133600" y="4114800"/>
            <a:ext cx="15240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26" name="Line 22"/>
          <p:cNvSpPr>
            <a:spLocks noChangeShapeType="1"/>
          </p:cNvSpPr>
          <p:nvPr/>
        </p:nvSpPr>
        <p:spPr bwMode="auto">
          <a:xfrm flipH="1" flipV="1">
            <a:off x="4038600" y="4191000"/>
            <a:ext cx="2286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27" name="Line 23"/>
          <p:cNvSpPr>
            <a:spLocks noChangeShapeType="1"/>
          </p:cNvSpPr>
          <p:nvPr/>
        </p:nvSpPr>
        <p:spPr bwMode="auto">
          <a:xfrm>
            <a:off x="4267200" y="4114800"/>
            <a:ext cx="304800" cy="9144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28" name="Line 24"/>
          <p:cNvSpPr>
            <a:spLocks noChangeShapeType="1"/>
          </p:cNvSpPr>
          <p:nvPr/>
        </p:nvSpPr>
        <p:spPr bwMode="auto">
          <a:xfrm flipH="1" flipV="1">
            <a:off x="4572000" y="3886200"/>
            <a:ext cx="18288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29" name="Line 25"/>
          <p:cNvSpPr>
            <a:spLocks noChangeShapeType="1"/>
          </p:cNvSpPr>
          <p:nvPr/>
        </p:nvSpPr>
        <p:spPr bwMode="auto">
          <a:xfrm>
            <a:off x="4648200" y="3581400"/>
            <a:ext cx="2133600" cy="9144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7930" name="Line 26"/>
          <p:cNvSpPr>
            <a:spLocks noChangeShapeType="1"/>
          </p:cNvSpPr>
          <p:nvPr/>
        </p:nvSpPr>
        <p:spPr bwMode="auto">
          <a:xfrm flipV="1">
            <a:off x="4572000" y="2743200"/>
            <a:ext cx="1752600" cy="457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2"/>
          <p:cNvSpPr>
            <a:spLocks noGrp="1"/>
          </p:cNvSpPr>
          <p:nvPr>
            <p:ph type="dt" sz="half" idx="10"/>
          </p:nvPr>
        </p:nvSpPr>
        <p:spPr/>
        <p:txBody>
          <a:bodyPr/>
          <a:lstStyle/>
          <a:p>
            <a:fld id="{883264D9-C68F-41D3-95D6-455C1D18465B}" type="datetime4">
              <a:rPr lang="nb-NO">
                <a:solidFill>
                  <a:schemeClr val="tx2"/>
                </a:solidFill>
              </a:rPr>
              <a:pPr/>
              <a:t>22. februar 2011</a:t>
            </a:fld>
            <a:endParaRPr lang="nb-NO">
              <a:solidFill>
                <a:schemeClr val="tx2"/>
              </a:solidFill>
            </a:endParaRPr>
          </a:p>
        </p:txBody>
      </p:sp>
      <p:sp>
        <p:nvSpPr>
          <p:cNvPr id="49" name="Footer Placeholder 3"/>
          <p:cNvSpPr>
            <a:spLocks noGrp="1"/>
          </p:cNvSpPr>
          <p:nvPr>
            <p:ph type="ftr" sz="quarter" idx="4294967295"/>
          </p:nvPr>
        </p:nvSpPr>
        <p:spPr>
          <a:xfrm>
            <a:off x="649288" y="6327775"/>
            <a:ext cx="6692900" cy="158750"/>
          </a:xfrm>
        </p:spPr>
        <p:txBody>
          <a:bodyPr/>
          <a:lstStyle/>
          <a:p>
            <a:r>
              <a:rPr lang="nb-NO" dirty="0" smtClean="0">
                <a:solidFill>
                  <a:schemeClr val="accent1"/>
                </a:solidFill>
              </a:rPr>
              <a:t>Integrering av IT i revisjonen</a:t>
            </a:r>
            <a:endParaRPr lang="nb-NO" dirty="0">
              <a:solidFill>
                <a:schemeClr val="accent1"/>
              </a:solidFill>
            </a:endParaRPr>
          </a:p>
        </p:txBody>
      </p:sp>
      <p:sp>
        <p:nvSpPr>
          <p:cNvPr id="50" name="Slide Number Placeholder 4"/>
          <p:cNvSpPr>
            <a:spLocks noGrp="1"/>
          </p:cNvSpPr>
          <p:nvPr>
            <p:ph type="sldNum" sz="quarter" idx="12"/>
          </p:nvPr>
        </p:nvSpPr>
        <p:spPr/>
        <p:txBody>
          <a:bodyPr/>
          <a:lstStyle/>
          <a:p>
            <a:r>
              <a:rPr lang="nb-NO" dirty="0">
                <a:solidFill>
                  <a:schemeClr val="accent1"/>
                </a:solidFill>
              </a:rPr>
              <a:t>Side </a:t>
            </a:r>
            <a:fld id="{6AAD33CF-83AF-44CD-ACF6-BFF76EC3F35E}" type="slidenum">
              <a:rPr lang="nb-NO">
                <a:solidFill>
                  <a:schemeClr val="accent1"/>
                </a:solidFill>
              </a:rPr>
              <a:pPr/>
              <a:t>28</a:t>
            </a:fld>
            <a:endParaRPr lang="nb-NO" dirty="0">
              <a:solidFill>
                <a:schemeClr val="accent1"/>
              </a:solidFill>
            </a:endParaRPr>
          </a:p>
        </p:txBody>
      </p:sp>
      <p:sp>
        <p:nvSpPr>
          <p:cNvPr id="508930" name="Rectangle 2"/>
          <p:cNvSpPr>
            <a:spLocks noGrp="1" noChangeArrowheads="1"/>
          </p:cNvSpPr>
          <p:nvPr>
            <p:ph type="title"/>
          </p:nvPr>
        </p:nvSpPr>
        <p:spPr/>
        <p:txBody>
          <a:bodyPr/>
          <a:lstStyle/>
          <a:p>
            <a:r>
              <a:rPr lang="nb-NO" dirty="0">
                <a:solidFill>
                  <a:schemeClr val="accent1"/>
                </a:solidFill>
              </a:rPr>
              <a:t>Nivå 1</a:t>
            </a:r>
            <a:endParaRPr lang="en-US" dirty="0">
              <a:solidFill>
                <a:schemeClr val="accent1"/>
              </a:solidFill>
            </a:endParaRPr>
          </a:p>
        </p:txBody>
      </p:sp>
      <p:sp>
        <p:nvSpPr>
          <p:cNvPr id="508931" name="Oval 3"/>
          <p:cNvSpPr>
            <a:spLocks noChangeArrowheads="1"/>
          </p:cNvSpPr>
          <p:nvPr/>
        </p:nvSpPr>
        <p:spPr bwMode="auto">
          <a:xfrm>
            <a:off x="4191000" y="3810000"/>
            <a:ext cx="1219200" cy="1219200"/>
          </a:xfrm>
          <a:prstGeom prst="ellipse">
            <a:avLst/>
          </a:prstGeom>
          <a:noFill/>
          <a:ln w="12700">
            <a:solidFill>
              <a:schemeClr val="tx1"/>
            </a:solidFill>
            <a:round/>
            <a:headEnd type="none" w="sm" len="sm"/>
            <a:tailEnd type="none" w="sm" len="sm"/>
          </a:ln>
          <a:effectLst/>
        </p:spPr>
        <p:txBody>
          <a:bodyPr wrap="none" anchor="ctr"/>
          <a:lstStyle/>
          <a:p>
            <a:endParaRPr lang="nb-NO">
              <a:solidFill>
                <a:schemeClr val="tx2"/>
              </a:solidFill>
            </a:endParaRPr>
          </a:p>
        </p:txBody>
      </p:sp>
      <p:sp>
        <p:nvSpPr>
          <p:cNvPr id="508932" name="Oval 4"/>
          <p:cNvSpPr>
            <a:spLocks noChangeArrowheads="1"/>
          </p:cNvSpPr>
          <p:nvPr/>
        </p:nvSpPr>
        <p:spPr bwMode="auto">
          <a:xfrm>
            <a:off x="6553200" y="1600200"/>
            <a:ext cx="1219200" cy="1219200"/>
          </a:xfrm>
          <a:prstGeom prst="ellipse">
            <a:avLst/>
          </a:prstGeom>
          <a:noFill/>
          <a:ln w="12700">
            <a:solidFill>
              <a:schemeClr val="tx1"/>
            </a:solidFill>
            <a:round/>
            <a:headEnd type="none" w="sm" len="sm"/>
            <a:tailEnd type="none" w="sm" len="sm"/>
          </a:ln>
          <a:effectLst/>
        </p:spPr>
        <p:txBody>
          <a:bodyPr wrap="none" anchor="ctr"/>
          <a:lstStyle/>
          <a:p>
            <a:endParaRPr lang="nb-NO">
              <a:solidFill>
                <a:schemeClr val="tx2"/>
              </a:solidFill>
            </a:endParaRPr>
          </a:p>
        </p:txBody>
      </p:sp>
      <p:grpSp>
        <p:nvGrpSpPr>
          <p:cNvPr id="2" name="Group 5"/>
          <p:cNvGrpSpPr>
            <a:grpSpLocks/>
          </p:cNvGrpSpPr>
          <p:nvPr/>
        </p:nvGrpSpPr>
        <p:grpSpPr bwMode="auto">
          <a:xfrm>
            <a:off x="1066800" y="1295400"/>
            <a:ext cx="1219200" cy="1219200"/>
            <a:chOff x="672" y="816"/>
            <a:chExt cx="768" cy="768"/>
          </a:xfrm>
        </p:grpSpPr>
        <p:sp>
          <p:nvSpPr>
            <p:cNvPr id="508934" name="Oval 6"/>
            <p:cNvSpPr>
              <a:spLocks noChangeArrowheads="1"/>
            </p:cNvSpPr>
            <p:nvPr/>
          </p:nvSpPr>
          <p:spPr bwMode="auto">
            <a:xfrm>
              <a:off x="672" y="816"/>
              <a:ext cx="768" cy="768"/>
            </a:xfrm>
            <a:prstGeom prst="ellipse">
              <a:avLst/>
            </a:prstGeom>
            <a:noFill/>
            <a:ln w="12700">
              <a:solidFill>
                <a:schemeClr val="tx1"/>
              </a:solidFill>
              <a:round/>
              <a:headEnd type="none" w="sm" len="sm"/>
              <a:tailEnd type="none" w="sm" len="sm"/>
            </a:ln>
            <a:effectLst/>
          </p:spPr>
          <p:txBody>
            <a:bodyPr wrap="none" anchor="ctr"/>
            <a:lstStyle/>
            <a:p>
              <a:endParaRPr lang="nb-NO">
                <a:solidFill>
                  <a:schemeClr val="tx2"/>
                </a:solidFill>
              </a:endParaRPr>
            </a:p>
          </p:txBody>
        </p:sp>
        <p:sp>
          <p:nvSpPr>
            <p:cNvPr id="508935" name="Text Box 7"/>
            <p:cNvSpPr txBox="1">
              <a:spLocks noChangeArrowheads="1"/>
            </p:cNvSpPr>
            <p:nvPr/>
          </p:nvSpPr>
          <p:spPr bwMode="auto">
            <a:xfrm>
              <a:off x="768" y="1104"/>
              <a:ext cx="551" cy="194"/>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1. Innkjøp</a:t>
              </a:r>
              <a:endParaRPr lang="en-US">
                <a:solidFill>
                  <a:schemeClr val="tx2"/>
                </a:solidFill>
                <a:latin typeface="Arial Narrow" pitchFamily="34" charset="0"/>
              </a:endParaRPr>
            </a:p>
          </p:txBody>
        </p:sp>
      </p:grpSp>
      <p:sp>
        <p:nvSpPr>
          <p:cNvPr id="508936" name="Text Box 8"/>
          <p:cNvSpPr txBox="1">
            <a:spLocks noChangeArrowheads="1"/>
          </p:cNvSpPr>
          <p:nvPr/>
        </p:nvSpPr>
        <p:spPr bwMode="auto">
          <a:xfrm>
            <a:off x="6781800" y="1981200"/>
            <a:ext cx="660758"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2. Salg</a:t>
            </a:r>
            <a:endParaRPr lang="en-US">
              <a:solidFill>
                <a:schemeClr val="tx2"/>
              </a:solidFill>
              <a:latin typeface="Arial Narrow" pitchFamily="34" charset="0"/>
            </a:endParaRPr>
          </a:p>
        </p:txBody>
      </p:sp>
      <p:sp>
        <p:nvSpPr>
          <p:cNvPr id="508937" name="Text Box 9"/>
          <p:cNvSpPr txBox="1">
            <a:spLocks noChangeArrowheads="1"/>
          </p:cNvSpPr>
          <p:nvPr/>
        </p:nvSpPr>
        <p:spPr bwMode="auto">
          <a:xfrm>
            <a:off x="4343400" y="4267200"/>
            <a:ext cx="88197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dirty="0">
                <a:solidFill>
                  <a:schemeClr val="tx2"/>
                </a:solidFill>
                <a:latin typeface="Arial Narrow" pitchFamily="34" charset="0"/>
              </a:rPr>
              <a:t>3. Diverse</a:t>
            </a:r>
            <a:endParaRPr lang="en-US" dirty="0">
              <a:solidFill>
                <a:schemeClr val="tx2"/>
              </a:solidFill>
              <a:latin typeface="Arial Narrow" pitchFamily="34" charset="0"/>
            </a:endParaRPr>
          </a:p>
        </p:txBody>
      </p:sp>
      <p:sp>
        <p:nvSpPr>
          <p:cNvPr id="508938" name="Line 10"/>
          <p:cNvSpPr>
            <a:spLocks noChangeShapeType="1"/>
          </p:cNvSpPr>
          <p:nvPr/>
        </p:nvSpPr>
        <p:spPr bwMode="auto">
          <a:xfrm>
            <a:off x="228600" y="1143000"/>
            <a:ext cx="990600" cy="3048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39" name="Line 11"/>
          <p:cNvSpPr>
            <a:spLocks noChangeShapeType="1"/>
          </p:cNvSpPr>
          <p:nvPr/>
        </p:nvSpPr>
        <p:spPr bwMode="auto">
          <a:xfrm flipV="1">
            <a:off x="609600" y="2514600"/>
            <a:ext cx="990600" cy="5334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40" name="Line 12"/>
          <p:cNvSpPr>
            <a:spLocks noChangeShapeType="1"/>
          </p:cNvSpPr>
          <p:nvPr/>
        </p:nvSpPr>
        <p:spPr bwMode="auto">
          <a:xfrm>
            <a:off x="5181600" y="990600"/>
            <a:ext cx="15240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41" name="Line 13"/>
          <p:cNvSpPr>
            <a:spLocks noChangeShapeType="1"/>
          </p:cNvSpPr>
          <p:nvPr/>
        </p:nvSpPr>
        <p:spPr bwMode="auto">
          <a:xfrm flipV="1">
            <a:off x="2971800" y="4648200"/>
            <a:ext cx="12954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42" name="Line 14"/>
          <p:cNvSpPr>
            <a:spLocks noChangeShapeType="1"/>
          </p:cNvSpPr>
          <p:nvPr/>
        </p:nvSpPr>
        <p:spPr bwMode="auto">
          <a:xfrm flipH="1" flipV="1">
            <a:off x="2743200" y="4267200"/>
            <a:ext cx="1447800" cy="76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43" name="Line 15"/>
          <p:cNvSpPr>
            <a:spLocks noChangeShapeType="1"/>
          </p:cNvSpPr>
          <p:nvPr/>
        </p:nvSpPr>
        <p:spPr bwMode="auto">
          <a:xfrm flipV="1">
            <a:off x="1905000" y="533400"/>
            <a:ext cx="457200" cy="762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44" name="Line 16"/>
          <p:cNvSpPr>
            <a:spLocks noChangeShapeType="1"/>
          </p:cNvSpPr>
          <p:nvPr/>
        </p:nvSpPr>
        <p:spPr bwMode="auto">
          <a:xfrm flipV="1">
            <a:off x="7467600" y="838200"/>
            <a:ext cx="6858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45" name="Line 17"/>
          <p:cNvSpPr>
            <a:spLocks noChangeShapeType="1"/>
          </p:cNvSpPr>
          <p:nvPr/>
        </p:nvSpPr>
        <p:spPr bwMode="auto">
          <a:xfrm>
            <a:off x="5410200" y="4495800"/>
            <a:ext cx="1295400" cy="762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grpSp>
        <p:nvGrpSpPr>
          <p:cNvPr id="3" name="Group 18"/>
          <p:cNvGrpSpPr>
            <a:grpSpLocks/>
          </p:cNvGrpSpPr>
          <p:nvPr/>
        </p:nvGrpSpPr>
        <p:grpSpPr bwMode="auto">
          <a:xfrm>
            <a:off x="4038600" y="2514600"/>
            <a:ext cx="1295400" cy="609600"/>
            <a:chOff x="2544" y="1584"/>
            <a:chExt cx="816" cy="384"/>
          </a:xfrm>
        </p:grpSpPr>
        <p:grpSp>
          <p:nvGrpSpPr>
            <p:cNvPr id="4" name="Group 19"/>
            <p:cNvGrpSpPr>
              <a:grpSpLocks/>
            </p:cNvGrpSpPr>
            <p:nvPr/>
          </p:nvGrpSpPr>
          <p:grpSpPr bwMode="auto">
            <a:xfrm>
              <a:off x="2544" y="1584"/>
              <a:ext cx="816" cy="384"/>
              <a:chOff x="528" y="2736"/>
              <a:chExt cx="816" cy="384"/>
            </a:xfrm>
          </p:grpSpPr>
          <p:sp>
            <p:nvSpPr>
              <p:cNvPr id="508948" name="Line 20"/>
              <p:cNvSpPr>
                <a:spLocks noChangeShapeType="1"/>
              </p:cNvSpPr>
              <p:nvPr/>
            </p:nvSpPr>
            <p:spPr bwMode="auto">
              <a:xfrm>
                <a:off x="528" y="2736"/>
                <a:ext cx="0" cy="384"/>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sp>
            <p:nvSpPr>
              <p:cNvPr id="508949" name="Line 21"/>
              <p:cNvSpPr>
                <a:spLocks noChangeShapeType="1"/>
              </p:cNvSpPr>
              <p:nvPr/>
            </p:nvSpPr>
            <p:spPr bwMode="auto">
              <a:xfrm>
                <a:off x="528" y="2736"/>
                <a:ext cx="816" cy="0"/>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sp>
            <p:nvSpPr>
              <p:cNvPr id="508950" name="Line 22"/>
              <p:cNvSpPr>
                <a:spLocks noChangeShapeType="1"/>
              </p:cNvSpPr>
              <p:nvPr/>
            </p:nvSpPr>
            <p:spPr bwMode="auto">
              <a:xfrm>
                <a:off x="528" y="3120"/>
                <a:ext cx="816" cy="0"/>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grpSp>
        <p:sp>
          <p:nvSpPr>
            <p:cNvPr id="508951" name="Text Box 23"/>
            <p:cNvSpPr txBox="1">
              <a:spLocks noChangeArrowheads="1"/>
            </p:cNvSpPr>
            <p:nvPr/>
          </p:nvSpPr>
          <p:spPr bwMode="auto">
            <a:xfrm>
              <a:off x="2592" y="1680"/>
              <a:ext cx="369" cy="194"/>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Lager</a:t>
              </a:r>
              <a:endParaRPr lang="en-US">
                <a:solidFill>
                  <a:schemeClr val="tx2"/>
                </a:solidFill>
                <a:latin typeface="Arial Narrow" pitchFamily="34" charset="0"/>
              </a:endParaRPr>
            </a:p>
          </p:txBody>
        </p:sp>
      </p:grpSp>
      <p:sp>
        <p:nvSpPr>
          <p:cNvPr id="508952" name="Line 24"/>
          <p:cNvSpPr>
            <a:spLocks noChangeShapeType="1"/>
          </p:cNvSpPr>
          <p:nvPr/>
        </p:nvSpPr>
        <p:spPr bwMode="auto">
          <a:xfrm>
            <a:off x="2286000" y="1905000"/>
            <a:ext cx="1752600" cy="6858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53" name="Line 25"/>
          <p:cNvSpPr>
            <a:spLocks noChangeShapeType="1"/>
          </p:cNvSpPr>
          <p:nvPr/>
        </p:nvSpPr>
        <p:spPr bwMode="auto">
          <a:xfrm flipH="1" flipV="1">
            <a:off x="2133600" y="2362200"/>
            <a:ext cx="1905000" cy="6096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54" name="Line 26"/>
          <p:cNvSpPr>
            <a:spLocks noChangeShapeType="1"/>
          </p:cNvSpPr>
          <p:nvPr/>
        </p:nvSpPr>
        <p:spPr bwMode="auto">
          <a:xfrm flipV="1">
            <a:off x="5029200" y="2209800"/>
            <a:ext cx="1524000" cy="3048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55" name="Line 27"/>
          <p:cNvSpPr>
            <a:spLocks noChangeShapeType="1"/>
          </p:cNvSpPr>
          <p:nvPr/>
        </p:nvSpPr>
        <p:spPr bwMode="auto">
          <a:xfrm flipH="1">
            <a:off x="5181600" y="2667000"/>
            <a:ext cx="1600200" cy="2286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56" name="Line 28"/>
          <p:cNvSpPr>
            <a:spLocks noChangeShapeType="1"/>
          </p:cNvSpPr>
          <p:nvPr/>
        </p:nvSpPr>
        <p:spPr bwMode="auto">
          <a:xfrm>
            <a:off x="1752600" y="2514600"/>
            <a:ext cx="2590800" cy="1524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57" name="Line 29"/>
          <p:cNvSpPr>
            <a:spLocks noChangeShapeType="1"/>
          </p:cNvSpPr>
          <p:nvPr/>
        </p:nvSpPr>
        <p:spPr bwMode="auto">
          <a:xfrm flipH="1">
            <a:off x="5334000" y="2819400"/>
            <a:ext cx="1600200" cy="12954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58" name="Line 30"/>
          <p:cNvSpPr>
            <a:spLocks noChangeShapeType="1"/>
          </p:cNvSpPr>
          <p:nvPr/>
        </p:nvSpPr>
        <p:spPr bwMode="auto">
          <a:xfrm flipV="1">
            <a:off x="2209800" y="1143000"/>
            <a:ext cx="1143000" cy="457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59" name="Line 31"/>
          <p:cNvSpPr>
            <a:spLocks noChangeShapeType="1"/>
          </p:cNvSpPr>
          <p:nvPr/>
        </p:nvSpPr>
        <p:spPr bwMode="auto">
          <a:xfrm>
            <a:off x="6324600" y="533400"/>
            <a:ext cx="762000" cy="10668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8960" name="Text Box 32"/>
          <p:cNvSpPr txBox="1">
            <a:spLocks noChangeArrowheads="1"/>
          </p:cNvSpPr>
          <p:nvPr/>
        </p:nvSpPr>
        <p:spPr bwMode="auto">
          <a:xfrm>
            <a:off x="228600" y="914400"/>
            <a:ext cx="766492"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Vareinfo</a:t>
            </a:r>
            <a:endParaRPr lang="en-US">
              <a:solidFill>
                <a:schemeClr val="tx2"/>
              </a:solidFill>
              <a:latin typeface="Arial Narrow" pitchFamily="34" charset="0"/>
            </a:endParaRPr>
          </a:p>
        </p:txBody>
      </p:sp>
      <p:sp>
        <p:nvSpPr>
          <p:cNvPr id="508961" name="Text Box 33"/>
          <p:cNvSpPr txBox="1">
            <a:spLocks noChangeArrowheads="1"/>
          </p:cNvSpPr>
          <p:nvPr/>
        </p:nvSpPr>
        <p:spPr bwMode="auto">
          <a:xfrm>
            <a:off x="457200" y="2971800"/>
            <a:ext cx="71686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Faktura</a:t>
            </a:r>
            <a:endParaRPr lang="en-US">
              <a:solidFill>
                <a:schemeClr val="tx2"/>
              </a:solidFill>
              <a:latin typeface="Arial Narrow" pitchFamily="34" charset="0"/>
            </a:endParaRPr>
          </a:p>
        </p:txBody>
      </p:sp>
      <p:sp>
        <p:nvSpPr>
          <p:cNvPr id="508962" name="Text Box 34"/>
          <p:cNvSpPr txBox="1">
            <a:spLocks noChangeArrowheads="1"/>
          </p:cNvSpPr>
          <p:nvPr/>
        </p:nvSpPr>
        <p:spPr bwMode="auto">
          <a:xfrm>
            <a:off x="2286000" y="609600"/>
            <a:ext cx="84991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Bestilling</a:t>
            </a:r>
            <a:endParaRPr lang="en-US">
              <a:solidFill>
                <a:schemeClr val="tx2"/>
              </a:solidFill>
              <a:latin typeface="Arial Narrow" pitchFamily="34" charset="0"/>
            </a:endParaRPr>
          </a:p>
        </p:txBody>
      </p:sp>
      <p:sp>
        <p:nvSpPr>
          <p:cNvPr id="508963" name="Text Box 35"/>
          <p:cNvSpPr txBox="1">
            <a:spLocks noChangeArrowheads="1"/>
          </p:cNvSpPr>
          <p:nvPr/>
        </p:nvSpPr>
        <p:spPr bwMode="auto">
          <a:xfrm>
            <a:off x="2819400" y="1295400"/>
            <a:ext cx="1422184"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Betalingsinstruks</a:t>
            </a:r>
            <a:endParaRPr lang="en-US">
              <a:solidFill>
                <a:schemeClr val="tx2"/>
              </a:solidFill>
              <a:latin typeface="Arial Narrow" pitchFamily="34" charset="0"/>
            </a:endParaRPr>
          </a:p>
        </p:txBody>
      </p:sp>
      <p:sp>
        <p:nvSpPr>
          <p:cNvPr id="508964" name="Text Box 36"/>
          <p:cNvSpPr txBox="1">
            <a:spLocks noChangeArrowheads="1"/>
          </p:cNvSpPr>
          <p:nvPr/>
        </p:nvSpPr>
        <p:spPr bwMode="auto">
          <a:xfrm>
            <a:off x="2971800" y="1905000"/>
            <a:ext cx="766492"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Vareinfo</a:t>
            </a:r>
            <a:endParaRPr lang="en-US">
              <a:solidFill>
                <a:schemeClr val="tx2"/>
              </a:solidFill>
              <a:latin typeface="Arial Narrow" pitchFamily="34" charset="0"/>
            </a:endParaRPr>
          </a:p>
        </p:txBody>
      </p:sp>
      <p:sp>
        <p:nvSpPr>
          <p:cNvPr id="508965" name="Text Box 37"/>
          <p:cNvSpPr txBox="1">
            <a:spLocks noChangeArrowheads="1"/>
          </p:cNvSpPr>
          <p:nvPr/>
        </p:nvSpPr>
        <p:spPr bwMode="auto">
          <a:xfrm>
            <a:off x="2362200" y="2438400"/>
            <a:ext cx="1364476"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Bestillingsbehov</a:t>
            </a:r>
            <a:endParaRPr lang="en-US">
              <a:solidFill>
                <a:schemeClr val="tx2"/>
              </a:solidFill>
              <a:latin typeface="Arial Narrow" pitchFamily="34" charset="0"/>
            </a:endParaRPr>
          </a:p>
        </p:txBody>
      </p:sp>
      <p:sp>
        <p:nvSpPr>
          <p:cNvPr id="508966" name="Text Box 38"/>
          <p:cNvSpPr txBox="1">
            <a:spLocks noChangeArrowheads="1"/>
          </p:cNvSpPr>
          <p:nvPr/>
        </p:nvSpPr>
        <p:spPr bwMode="auto">
          <a:xfrm>
            <a:off x="1905000" y="3124200"/>
            <a:ext cx="1382110" cy="523220"/>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Kjøps-/betalings-</a:t>
            </a:r>
          </a:p>
          <a:p>
            <a:pPr algn="l" eaLnBrk="0" hangingPunct="0"/>
            <a:r>
              <a:rPr lang="nb-NO">
                <a:solidFill>
                  <a:schemeClr val="tx2"/>
                </a:solidFill>
                <a:latin typeface="Arial Narrow" pitchFamily="34" charset="0"/>
              </a:rPr>
              <a:t>transaksjoner</a:t>
            </a:r>
            <a:endParaRPr lang="en-US">
              <a:solidFill>
                <a:schemeClr val="tx2"/>
              </a:solidFill>
              <a:latin typeface="Arial Narrow" pitchFamily="34" charset="0"/>
            </a:endParaRPr>
          </a:p>
        </p:txBody>
      </p:sp>
      <p:sp>
        <p:nvSpPr>
          <p:cNvPr id="508967" name="Text Box 39"/>
          <p:cNvSpPr txBox="1">
            <a:spLocks noChangeArrowheads="1"/>
          </p:cNvSpPr>
          <p:nvPr/>
        </p:nvSpPr>
        <p:spPr bwMode="auto">
          <a:xfrm>
            <a:off x="5257800" y="1981200"/>
            <a:ext cx="99418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Beholdning</a:t>
            </a:r>
            <a:endParaRPr lang="en-US">
              <a:solidFill>
                <a:schemeClr val="tx2"/>
              </a:solidFill>
              <a:latin typeface="Arial Narrow" pitchFamily="34" charset="0"/>
            </a:endParaRPr>
          </a:p>
        </p:txBody>
      </p:sp>
      <p:sp>
        <p:nvSpPr>
          <p:cNvPr id="508968" name="Text Box 40"/>
          <p:cNvSpPr txBox="1">
            <a:spLocks noChangeArrowheads="1"/>
          </p:cNvSpPr>
          <p:nvPr/>
        </p:nvSpPr>
        <p:spPr bwMode="auto">
          <a:xfrm>
            <a:off x="5562600" y="2895600"/>
            <a:ext cx="553357"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Uttak</a:t>
            </a:r>
            <a:endParaRPr lang="en-US">
              <a:solidFill>
                <a:schemeClr val="tx2"/>
              </a:solidFill>
              <a:latin typeface="Arial Narrow" pitchFamily="34" charset="0"/>
            </a:endParaRPr>
          </a:p>
        </p:txBody>
      </p:sp>
      <p:sp>
        <p:nvSpPr>
          <p:cNvPr id="508969" name="Text Box 41"/>
          <p:cNvSpPr txBox="1">
            <a:spLocks noChangeArrowheads="1"/>
          </p:cNvSpPr>
          <p:nvPr/>
        </p:nvSpPr>
        <p:spPr bwMode="auto">
          <a:xfrm>
            <a:off x="7772400" y="1066800"/>
            <a:ext cx="71686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Faktura</a:t>
            </a:r>
            <a:endParaRPr lang="en-US">
              <a:solidFill>
                <a:schemeClr val="tx2"/>
              </a:solidFill>
              <a:latin typeface="Arial Narrow" pitchFamily="34" charset="0"/>
            </a:endParaRPr>
          </a:p>
        </p:txBody>
      </p:sp>
      <p:sp>
        <p:nvSpPr>
          <p:cNvPr id="508970" name="Text Box 42"/>
          <p:cNvSpPr txBox="1">
            <a:spLocks noChangeArrowheads="1"/>
          </p:cNvSpPr>
          <p:nvPr/>
        </p:nvSpPr>
        <p:spPr bwMode="auto">
          <a:xfrm>
            <a:off x="6019800" y="304800"/>
            <a:ext cx="1119217"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Betalingsinfo</a:t>
            </a:r>
            <a:endParaRPr lang="en-US">
              <a:solidFill>
                <a:schemeClr val="tx2"/>
              </a:solidFill>
              <a:latin typeface="Arial Narrow" pitchFamily="34" charset="0"/>
            </a:endParaRPr>
          </a:p>
        </p:txBody>
      </p:sp>
      <p:sp>
        <p:nvSpPr>
          <p:cNvPr id="508971" name="Text Box 43"/>
          <p:cNvSpPr txBox="1">
            <a:spLocks noChangeArrowheads="1"/>
          </p:cNvSpPr>
          <p:nvPr/>
        </p:nvSpPr>
        <p:spPr bwMode="auto">
          <a:xfrm>
            <a:off x="4572000" y="609600"/>
            <a:ext cx="585417"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Ordre</a:t>
            </a:r>
            <a:endParaRPr lang="en-US">
              <a:solidFill>
                <a:schemeClr val="tx2"/>
              </a:solidFill>
              <a:latin typeface="Arial Narrow" pitchFamily="34" charset="0"/>
            </a:endParaRPr>
          </a:p>
        </p:txBody>
      </p:sp>
      <p:sp>
        <p:nvSpPr>
          <p:cNvPr id="508972" name="Text Box 44"/>
          <p:cNvSpPr txBox="1">
            <a:spLocks noChangeArrowheads="1"/>
          </p:cNvSpPr>
          <p:nvPr/>
        </p:nvSpPr>
        <p:spPr bwMode="auto">
          <a:xfrm>
            <a:off x="5943600" y="3352800"/>
            <a:ext cx="1366080" cy="523220"/>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Salgs-/betalings-</a:t>
            </a:r>
          </a:p>
          <a:p>
            <a:pPr algn="l" eaLnBrk="0" hangingPunct="0"/>
            <a:r>
              <a:rPr lang="nb-NO">
                <a:solidFill>
                  <a:schemeClr val="tx2"/>
                </a:solidFill>
                <a:latin typeface="Arial Narrow" pitchFamily="34" charset="0"/>
              </a:rPr>
              <a:t>transaksjoner</a:t>
            </a:r>
            <a:endParaRPr lang="en-US">
              <a:solidFill>
                <a:schemeClr val="tx2"/>
              </a:solidFill>
              <a:latin typeface="Arial Narrow" pitchFamily="34" charset="0"/>
            </a:endParaRPr>
          </a:p>
        </p:txBody>
      </p:sp>
      <p:sp>
        <p:nvSpPr>
          <p:cNvPr id="508973" name="Text Box 45"/>
          <p:cNvSpPr txBox="1">
            <a:spLocks noChangeArrowheads="1"/>
          </p:cNvSpPr>
          <p:nvPr/>
        </p:nvSpPr>
        <p:spPr bwMode="auto">
          <a:xfrm>
            <a:off x="6096000" y="4648200"/>
            <a:ext cx="1470274"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Lønnsinformasjon</a:t>
            </a:r>
            <a:endParaRPr lang="en-US">
              <a:solidFill>
                <a:schemeClr val="tx2"/>
              </a:solidFill>
              <a:latin typeface="Arial Narrow" pitchFamily="34" charset="0"/>
            </a:endParaRPr>
          </a:p>
        </p:txBody>
      </p:sp>
      <p:sp>
        <p:nvSpPr>
          <p:cNvPr id="508974" name="Text Box 46"/>
          <p:cNvSpPr txBox="1">
            <a:spLocks noChangeArrowheads="1"/>
          </p:cNvSpPr>
          <p:nvPr/>
        </p:nvSpPr>
        <p:spPr bwMode="auto">
          <a:xfrm>
            <a:off x="2133600" y="4343400"/>
            <a:ext cx="888385"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Rapporter</a:t>
            </a:r>
            <a:endParaRPr lang="en-US">
              <a:solidFill>
                <a:schemeClr val="tx2"/>
              </a:solidFill>
              <a:latin typeface="Arial Narrow" pitchFamily="34" charset="0"/>
            </a:endParaRPr>
          </a:p>
        </p:txBody>
      </p:sp>
      <p:sp>
        <p:nvSpPr>
          <p:cNvPr id="508975" name="Text Box 47"/>
          <p:cNvSpPr txBox="1">
            <a:spLocks noChangeArrowheads="1"/>
          </p:cNvSpPr>
          <p:nvPr/>
        </p:nvSpPr>
        <p:spPr bwMode="auto">
          <a:xfrm>
            <a:off x="2209800" y="5410200"/>
            <a:ext cx="1731564"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dirty="0">
                <a:solidFill>
                  <a:schemeClr val="tx2"/>
                </a:solidFill>
                <a:latin typeface="Arial Narrow" pitchFamily="34" charset="0"/>
              </a:rPr>
              <a:t>Personalopplysninger</a:t>
            </a:r>
            <a:endParaRPr lang="en-US" dirty="0">
              <a:solidFill>
                <a:schemeClr val="tx2"/>
              </a:solidFill>
              <a:latin typeface="Arial Narrow"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ate Placeholder 2"/>
          <p:cNvSpPr>
            <a:spLocks noGrp="1"/>
          </p:cNvSpPr>
          <p:nvPr>
            <p:ph type="dt" sz="half" idx="10"/>
          </p:nvPr>
        </p:nvSpPr>
        <p:spPr/>
        <p:txBody>
          <a:bodyPr/>
          <a:lstStyle/>
          <a:p>
            <a:fld id="{3FC2804C-51DA-4265-BE17-B8FDCDA200D7}" type="datetime4">
              <a:rPr lang="nb-NO">
                <a:solidFill>
                  <a:schemeClr val="tx2"/>
                </a:solidFill>
              </a:rPr>
              <a:pPr/>
              <a:t>22. februar 2011</a:t>
            </a:fld>
            <a:endParaRPr lang="nb-NO">
              <a:solidFill>
                <a:schemeClr val="tx2"/>
              </a:solidFill>
            </a:endParaRPr>
          </a:p>
        </p:txBody>
      </p:sp>
      <p:sp>
        <p:nvSpPr>
          <p:cNvPr id="56" name="Footer Placeholder 3"/>
          <p:cNvSpPr>
            <a:spLocks noGrp="1"/>
          </p:cNvSpPr>
          <p:nvPr>
            <p:ph type="ftr" sz="quarter" idx="4294967295"/>
          </p:nvPr>
        </p:nvSpPr>
        <p:spPr>
          <a:xfrm>
            <a:off x="649288" y="6327775"/>
            <a:ext cx="6692900" cy="158750"/>
          </a:xfrm>
        </p:spPr>
        <p:txBody>
          <a:bodyPr/>
          <a:lstStyle/>
          <a:p>
            <a:r>
              <a:rPr lang="nb-NO" dirty="0" smtClean="0">
                <a:solidFill>
                  <a:schemeClr val="accent1"/>
                </a:solidFill>
              </a:rPr>
              <a:t>Integrering av IT i revisjonen</a:t>
            </a:r>
            <a:endParaRPr lang="nb-NO" dirty="0">
              <a:solidFill>
                <a:schemeClr val="accent1"/>
              </a:solidFill>
            </a:endParaRPr>
          </a:p>
        </p:txBody>
      </p:sp>
      <p:sp>
        <p:nvSpPr>
          <p:cNvPr id="57" name="Slide Number Placeholder 4"/>
          <p:cNvSpPr>
            <a:spLocks noGrp="1"/>
          </p:cNvSpPr>
          <p:nvPr>
            <p:ph type="sldNum" sz="quarter" idx="12"/>
          </p:nvPr>
        </p:nvSpPr>
        <p:spPr/>
        <p:txBody>
          <a:bodyPr/>
          <a:lstStyle/>
          <a:p>
            <a:r>
              <a:rPr lang="nb-NO" dirty="0">
                <a:solidFill>
                  <a:schemeClr val="accent1"/>
                </a:solidFill>
              </a:rPr>
              <a:t>Side </a:t>
            </a:r>
            <a:fld id="{10AAF415-C93B-416C-93E3-9F7D692350FA}" type="slidenum">
              <a:rPr lang="nb-NO">
                <a:solidFill>
                  <a:schemeClr val="accent1"/>
                </a:solidFill>
              </a:rPr>
              <a:pPr/>
              <a:t>29</a:t>
            </a:fld>
            <a:endParaRPr lang="nb-NO" dirty="0">
              <a:solidFill>
                <a:schemeClr val="accent1"/>
              </a:solidFill>
            </a:endParaRPr>
          </a:p>
        </p:txBody>
      </p:sp>
      <p:sp>
        <p:nvSpPr>
          <p:cNvPr id="509954" name="Rectangle 2"/>
          <p:cNvSpPr>
            <a:spLocks noGrp="1" noChangeArrowheads="1"/>
          </p:cNvSpPr>
          <p:nvPr>
            <p:ph type="title"/>
          </p:nvPr>
        </p:nvSpPr>
        <p:spPr/>
        <p:txBody>
          <a:bodyPr/>
          <a:lstStyle/>
          <a:p>
            <a:r>
              <a:rPr lang="nb-NO" dirty="0">
                <a:solidFill>
                  <a:schemeClr val="accent1"/>
                </a:solidFill>
              </a:rPr>
              <a:t>Nivå 2</a:t>
            </a:r>
            <a:endParaRPr lang="en-US" dirty="0">
              <a:solidFill>
                <a:schemeClr val="accent1"/>
              </a:solidFill>
            </a:endParaRPr>
          </a:p>
        </p:txBody>
      </p:sp>
      <p:grpSp>
        <p:nvGrpSpPr>
          <p:cNvPr id="2" name="Group 3"/>
          <p:cNvGrpSpPr>
            <a:grpSpLocks/>
          </p:cNvGrpSpPr>
          <p:nvPr/>
        </p:nvGrpSpPr>
        <p:grpSpPr bwMode="auto">
          <a:xfrm>
            <a:off x="1524000" y="1447800"/>
            <a:ext cx="1295400" cy="1219200"/>
            <a:chOff x="666" y="816"/>
            <a:chExt cx="816" cy="768"/>
          </a:xfrm>
        </p:grpSpPr>
        <p:sp>
          <p:nvSpPr>
            <p:cNvPr id="509956" name="Oval 4"/>
            <p:cNvSpPr>
              <a:spLocks noChangeArrowheads="1"/>
            </p:cNvSpPr>
            <p:nvPr/>
          </p:nvSpPr>
          <p:spPr bwMode="auto">
            <a:xfrm>
              <a:off x="666" y="816"/>
              <a:ext cx="816" cy="768"/>
            </a:xfrm>
            <a:prstGeom prst="ellipse">
              <a:avLst/>
            </a:prstGeom>
            <a:noFill/>
            <a:ln w="12700">
              <a:solidFill>
                <a:schemeClr val="tx1"/>
              </a:solidFill>
              <a:round/>
              <a:headEnd type="none" w="sm" len="sm"/>
              <a:tailEnd type="none" w="sm" len="sm"/>
            </a:ln>
            <a:effectLst/>
          </p:spPr>
          <p:txBody>
            <a:bodyPr wrap="none" anchor="ctr"/>
            <a:lstStyle/>
            <a:p>
              <a:endParaRPr lang="nb-NO">
                <a:solidFill>
                  <a:schemeClr val="tx2"/>
                </a:solidFill>
              </a:endParaRPr>
            </a:p>
          </p:txBody>
        </p:sp>
        <p:sp>
          <p:nvSpPr>
            <p:cNvPr id="509957" name="Text Box 5"/>
            <p:cNvSpPr txBox="1">
              <a:spLocks noChangeArrowheads="1"/>
            </p:cNvSpPr>
            <p:nvPr/>
          </p:nvSpPr>
          <p:spPr bwMode="auto">
            <a:xfrm>
              <a:off x="768" y="1008"/>
              <a:ext cx="535" cy="330"/>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1.1 </a:t>
              </a:r>
            </a:p>
            <a:p>
              <a:pPr algn="l" eaLnBrk="0" hangingPunct="0"/>
              <a:r>
                <a:rPr lang="nb-NO">
                  <a:solidFill>
                    <a:schemeClr val="tx2"/>
                  </a:solidFill>
                  <a:latin typeface="Arial Narrow" pitchFamily="34" charset="0"/>
                </a:rPr>
                <a:t>Bestilling</a:t>
              </a:r>
              <a:endParaRPr lang="en-US">
                <a:solidFill>
                  <a:schemeClr val="tx2"/>
                </a:solidFill>
                <a:latin typeface="Arial Narrow" pitchFamily="34" charset="0"/>
              </a:endParaRPr>
            </a:p>
          </p:txBody>
        </p:sp>
      </p:grpSp>
      <p:grpSp>
        <p:nvGrpSpPr>
          <p:cNvPr id="3" name="Group 6"/>
          <p:cNvGrpSpPr>
            <a:grpSpLocks/>
          </p:cNvGrpSpPr>
          <p:nvPr/>
        </p:nvGrpSpPr>
        <p:grpSpPr bwMode="auto">
          <a:xfrm>
            <a:off x="5638801" y="1524000"/>
            <a:ext cx="1289720" cy="1219200"/>
            <a:chOff x="3504" y="720"/>
            <a:chExt cx="768" cy="768"/>
          </a:xfrm>
        </p:grpSpPr>
        <p:sp>
          <p:nvSpPr>
            <p:cNvPr id="509959" name="Oval 7"/>
            <p:cNvSpPr>
              <a:spLocks noChangeArrowheads="1"/>
            </p:cNvSpPr>
            <p:nvPr/>
          </p:nvSpPr>
          <p:spPr bwMode="auto">
            <a:xfrm>
              <a:off x="3504" y="720"/>
              <a:ext cx="768" cy="768"/>
            </a:xfrm>
            <a:prstGeom prst="ellipse">
              <a:avLst/>
            </a:prstGeom>
            <a:noFill/>
            <a:ln w="12700">
              <a:solidFill>
                <a:schemeClr val="tx1"/>
              </a:solidFill>
              <a:round/>
              <a:headEnd type="none" w="sm" len="sm"/>
              <a:tailEnd type="none" w="sm" len="sm"/>
            </a:ln>
            <a:effectLst/>
          </p:spPr>
          <p:txBody>
            <a:bodyPr wrap="none" anchor="ctr"/>
            <a:lstStyle/>
            <a:p>
              <a:endParaRPr lang="nb-NO">
                <a:solidFill>
                  <a:schemeClr val="tx2"/>
                </a:solidFill>
              </a:endParaRPr>
            </a:p>
          </p:txBody>
        </p:sp>
        <p:sp>
          <p:nvSpPr>
            <p:cNvPr id="509960" name="Text Box 8"/>
            <p:cNvSpPr txBox="1">
              <a:spLocks noChangeArrowheads="1"/>
            </p:cNvSpPr>
            <p:nvPr/>
          </p:nvSpPr>
          <p:spPr bwMode="auto">
            <a:xfrm>
              <a:off x="3600" y="912"/>
              <a:ext cx="583" cy="330"/>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1.2 </a:t>
              </a:r>
            </a:p>
            <a:p>
              <a:pPr algn="l" eaLnBrk="0" hangingPunct="0"/>
              <a:r>
                <a:rPr lang="nb-NO">
                  <a:solidFill>
                    <a:schemeClr val="tx2"/>
                  </a:solidFill>
                  <a:latin typeface="Arial Narrow" pitchFamily="34" charset="0"/>
                </a:rPr>
                <a:t>Varemottak</a:t>
              </a:r>
              <a:endParaRPr lang="en-US">
                <a:solidFill>
                  <a:schemeClr val="tx2"/>
                </a:solidFill>
                <a:latin typeface="Arial Narrow" pitchFamily="34" charset="0"/>
              </a:endParaRPr>
            </a:p>
          </p:txBody>
        </p:sp>
      </p:grpSp>
      <p:grpSp>
        <p:nvGrpSpPr>
          <p:cNvPr id="4" name="Group 9"/>
          <p:cNvGrpSpPr>
            <a:grpSpLocks/>
          </p:cNvGrpSpPr>
          <p:nvPr/>
        </p:nvGrpSpPr>
        <p:grpSpPr bwMode="auto">
          <a:xfrm>
            <a:off x="1447800" y="3962400"/>
            <a:ext cx="1307703" cy="1219200"/>
            <a:chOff x="912" y="2400"/>
            <a:chExt cx="768" cy="768"/>
          </a:xfrm>
        </p:grpSpPr>
        <p:sp>
          <p:nvSpPr>
            <p:cNvPr id="509962" name="Oval 10"/>
            <p:cNvSpPr>
              <a:spLocks noChangeArrowheads="1"/>
            </p:cNvSpPr>
            <p:nvPr/>
          </p:nvSpPr>
          <p:spPr bwMode="auto">
            <a:xfrm>
              <a:off x="912" y="2400"/>
              <a:ext cx="768" cy="768"/>
            </a:xfrm>
            <a:prstGeom prst="ellipse">
              <a:avLst/>
            </a:prstGeom>
            <a:noFill/>
            <a:ln w="12700">
              <a:solidFill>
                <a:schemeClr val="tx1"/>
              </a:solidFill>
              <a:round/>
              <a:headEnd type="none" w="sm" len="sm"/>
              <a:tailEnd type="none" w="sm" len="sm"/>
            </a:ln>
            <a:effectLst/>
          </p:spPr>
          <p:txBody>
            <a:bodyPr wrap="none" anchor="ctr"/>
            <a:lstStyle/>
            <a:p>
              <a:endParaRPr lang="nb-NO">
                <a:solidFill>
                  <a:schemeClr val="tx2"/>
                </a:solidFill>
              </a:endParaRPr>
            </a:p>
          </p:txBody>
        </p:sp>
        <p:sp>
          <p:nvSpPr>
            <p:cNvPr id="509963" name="Text Box 11"/>
            <p:cNvSpPr txBox="1">
              <a:spLocks noChangeArrowheads="1"/>
            </p:cNvSpPr>
            <p:nvPr/>
          </p:nvSpPr>
          <p:spPr bwMode="auto">
            <a:xfrm>
              <a:off x="1008" y="2592"/>
              <a:ext cx="595" cy="330"/>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1.3 Faktura-</a:t>
              </a:r>
            </a:p>
            <a:p>
              <a:pPr algn="l" eaLnBrk="0" hangingPunct="0"/>
              <a:r>
                <a:rPr lang="nb-NO">
                  <a:solidFill>
                    <a:schemeClr val="tx2"/>
                  </a:solidFill>
                  <a:latin typeface="Arial Narrow" pitchFamily="34" charset="0"/>
                </a:rPr>
                <a:t>mottak</a:t>
              </a:r>
              <a:endParaRPr lang="en-US">
                <a:solidFill>
                  <a:schemeClr val="tx2"/>
                </a:solidFill>
                <a:latin typeface="Arial Narrow" pitchFamily="34" charset="0"/>
              </a:endParaRPr>
            </a:p>
          </p:txBody>
        </p:sp>
      </p:grpSp>
      <p:grpSp>
        <p:nvGrpSpPr>
          <p:cNvPr id="5" name="Group 12"/>
          <p:cNvGrpSpPr>
            <a:grpSpLocks/>
          </p:cNvGrpSpPr>
          <p:nvPr/>
        </p:nvGrpSpPr>
        <p:grpSpPr bwMode="auto">
          <a:xfrm>
            <a:off x="6019800" y="4038600"/>
            <a:ext cx="1295976" cy="1219200"/>
            <a:chOff x="672" y="816"/>
            <a:chExt cx="768" cy="768"/>
          </a:xfrm>
        </p:grpSpPr>
        <p:sp>
          <p:nvSpPr>
            <p:cNvPr id="509965" name="Oval 13"/>
            <p:cNvSpPr>
              <a:spLocks noChangeArrowheads="1"/>
            </p:cNvSpPr>
            <p:nvPr/>
          </p:nvSpPr>
          <p:spPr bwMode="auto">
            <a:xfrm>
              <a:off x="672" y="816"/>
              <a:ext cx="768" cy="768"/>
            </a:xfrm>
            <a:prstGeom prst="ellipse">
              <a:avLst/>
            </a:prstGeom>
            <a:noFill/>
            <a:ln w="12700">
              <a:solidFill>
                <a:schemeClr val="tx1"/>
              </a:solidFill>
              <a:round/>
              <a:headEnd type="none" w="sm" len="sm"/>
              <a:tailEnd type="none" w="sm" len="sm"/>
            </a:ln>
            <a:effectLst/>
          </p:spPr>
          <p:txBody>
            <a:bodyPr wrap="none" anchor="ctr"/>
            <a:lstStyle/>
            <a:p>
              <a:endParaRPr lang="nb-NO">
                <a:solidFill>
                  <a:schemeClr val="tx2"/>
                </a:solidFill>
              </a:endParaRPr>
            </a:p>
          </p:txBody>
        </p:sp>
        <p:sp>
          <p:nvSpPr>
            <p:cNvPr id="509966" name="Text Box 14"/>
            <p:cNvSpPr txBox="1">
              <a:spLocks noChangeArrowheads="1"/>
            </p:cNvSpPr>
            <p:nvPr/>
          </p:nvSpPr>
          <p:spPr bwMode="auto">
            <a:xfrm>
              <a:off x="768" y="1104"/>
              <a:ext cx="601" cy="194"/>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1.4 Betaling</a:t>
              </a:r>
              <a:endParaRPr lang="en-US">
                <a:solidFill>
                  <a:schemeClr val="tx2"/>
                </a:solidFill>
                <a:latin typeface="Arial Narrow" pitchFamily="34" charset="0"/>
              </a:endParaRPr>
            </a:p>
          </p:txBody>
        </p:sp>
      </p:grpSp>
      <p:sp>
        <p:nvSpPr>
          <p:cNvPr id="509967" name="Line 15"/>
          <p:cNvSpPr>
            <a:spLocks noChangeShapeType="1"/>
          </p:cNvSpPr>
          <p:nvPr/>
        </p:nvSpPr>
        <p:spPr bwMode="auto">
          <a:xfrm flipV="1">
            <a:off x="2057400" y="685800"/>
            <a:ext cx="457200" cy="762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68" name="Text Box 16"/>
          <p:cNvSpPr txBox="1">
            <a:spLocks noChangeArrowheads="1"/>
          </p:cNvSpPr>
          <p:nvPr/>
        </p:nvSpPr>
        <p:spPr bwMode="auto">
          <a:xfrm>
            <a:off x="2438400" y="762000"/>
            <a:ext cx="84991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Bestilling</a:t>
            </a:r>
            <a:endParaRPr lang="en-US">
              <a:solidFill>
                <a:schemeClr val="tx2"/>
              </a:solidFill>
              <a:latin typeface="Arial Narrow" pitchFamily="34" charset="0"/>
            </a:endParaRPr>
          </a:p>
        </p:txBody>
      </p:sp>
      <p:grpSp>
        <p:nvGrpSpPr>
          <p:cNvPr id="6" name="Group 17"/>
          <p:cNvGrpSpPr>
            <a:grpSpLocks/>
          </p:cNvGrpSpPr>
          <p:nvPr/>
        </p:nvGrpSpPr>
        <p:grpSpPr bwMode="auto">
          <a:xfrm>
            <a:off x="3657600" y="2438400"/>
            <a:ext cx="1295400" cy="609600"/>
            <a:chOff x="2544" y="1584"/>
            <a:chExt cx="816" cy="384"/>
          </a:xfrm>
        </p:grpSpPr>
        <p:grpSp>
          <p:nvGrpSpPr>
            <p:cNvPr id="7" name="Group 18"/>
            <p:cNvGrpSpPr>
              <a:grpSpLocks/>
            </p:cNvGrpSpPr>
            <p:nvPr/>
          </p:nvGrpSpPr>
          <p:grpSpPr bwMode="auto">
            <a:xfrm>
              <a:off x="2544" y="1584"/>
              <a:ext cx="816" cy="384"/>
              <a:chOff x="528" y="2736"/>
              <a:chExt cx="816" cy="384"/>
            </a:xfrm>
          </p:grpSpPr>
          <p:sp>
            <p:nvSpPr>
              <p:cNvPr id="509971" name="Line 19"/>
              <p:cNvSpPr>
                <a:spLocks noChangeShapeType="1"/>
              </p:cNvSpPr>
              <p:nvPr/>
            </p:nvSpPr>
            <p:spPr bwMode="auto">
              <a:xfrm>
                <a:off x="528" y="2736"/>
                <a:ext cx="0" cy="384"/>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sp>
            <p:nvSpPr>
              <p:cNvPr id="509972" name="Line 20"/>
              <p:cNvSpPr>
                <a:spLocks noChangeShapeType="1"/>
              </p:cNvSpPr>
              <p:nvPr/>
            </p:nvSpPr>
            <p:spPr bwMode="auto">
              <a:xfrm>
                <a:off x="528" y="2736"/>
                <a:ext cx="816" cy="0"/>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sp>
            <p:nvSpPr>
              <p:cNvPr id="509973" name="Line 21"/>
              <p:cNvSpPr>
                <a:spLocks noChangeShapeType="1"/>
              </p:cNvSpPr>
              <p:nvPr/>
            </p:nvSpPr>
            <p:spPr bwMode="auto">
              <a:xfrm>
                <a:off x="528" y="3120"/>
                <a:ext cx="816" cy="0"/>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grpSp>
        <p:sp>
          <p:nvSpPr>
            <p:cNvPr id="509974" name="Text Box 22"/>
            <p:cNvSpPr txBox="1">
              <a:spLocks noChangeArrowheads="1"/>
            </p:cNvSpPr>
            <p:nvPr/>
          </p:nvSpPr>
          <p:spPr bwMode="auto">
            <a:xfrm>
              <a:off x="2592" y="1680"/>
              <a:ext cx="623" cy="194"/>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Bestillinger</a:t>
              </a:r>
              <a:endParaRPr lang="en-US">
                <a:solidFill>
                  <a:schemeClr val="tx2"/>
                </a:solidFill>
                <a:latin typeface="Arial Narrow" pitchFamily="34" charset="0"/>
              </a:endParaRPr>
            </a:p>
          </p:txBody>
        </p:sp>
      </p:grpSp>
      <p:sp>
        <p:nvSpPr>
          <p:cNvPr id="509975" name="Line 23"/>
          <p:cNvSpPr>
            <a:spLocks noChangeShapeType="1"/>
          </p:cNvSpPr>
          <p:nvPr/>
        </p:nvSpPr>
        <p:spPr bwMode="auto">
          <a:xfrm>
            <a:off x="2819400" y="2133600"/>
            <a:ext cx="838200" cy="381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76" name="Text Box 24"/>
          <p:cNvSpPr txBox="1">
            <a:spLocks noChangeArrowheads="1"/>
          </p:cNvSpPr>
          <p:nvPr/>
        </p:nvSpPr>
        <p:spPr bwMode="auto">
          <a:xfrm>
            <a:off x="3048000" y="1905000"/>
            <a:ext cx="84991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Bestilling</a:t>
            </a:r>
            <a:endParaRPr lang="en-US">
              <a:solidFill>
                <a:schemeClr val="tx2"/>
              </a:solidFill>
              <a:latin typeface="Arial Narrow" pitchFamily="34" charset="0"/>
            </a:endParaRPr>
          </a:p>
        </p:txBody>
      </p:sp>
      <p:sp>
        <p:nvSpPr>
          <p:cNvPr id="509977" name="Line 25"/>
          <p:cNvSpPr>
            <a:spLocks noChangeShapeType="1"/>
          </p:cNvSpPr>
          <p:nvPr/>
        </p:nvSpPr>
        <p:spPr bwMode="auto">
          <a:xfrm flipV="1">
            <a:off x="533400" y="2438400"/>
            <a:ext cx="1143000" cy="10668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78" name="Text Box 26"/>
          <p:cNvSpPr txBox="1">
            <a:spLocks noChangeArrowheads="1"/>
          </p:cNvSpPr>
          <p:nvPr/>
        </p:nvSpPr>
        <p:spPr bwMode="auto">
          <a:xfrm>
            <a:off x="0" y="2667000"/>
            <a:ext cx="1364476"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Bestillingsbehov</a:t>
            </a:r>
            <a:endParaRPr lang="en-US">
              <a:solidFill>
                <a:schemeClr val="tx2"/>
              </a:solidFill>
              <a:latin typeface="Arial Narrow" pitchFamily="34" charset="0"/>
            </a:endParaRPr>
          </a:p>
        </p:txBody>
      </p:sp>
      <p:sp>
        <p:nvSpPr>
          <p:cNvPr id="509979" name="Line 27"/>
          <p:cNvSpPr>
            <a:spLocks noChangeShapeType="1"/>
          </p:cNvSpPr>
          <p:nvPr/>
        </p:nvSpPr>
        <p:spPr bwMode="auto">
          <a:xfrm flipV="1">
            <a:off x="4648200" y="1981200"/>
            <a:ext cx="1066800" cy="457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80" name="Text Box 28"/>
          <p:cNvSpPr txBox="1">
            <a:spLocks noChangeArrowheads="1"/>
          </p:cNvSpPr>
          <p:nvPr/>
        </p:nvSpPr>
        <p:spPr bwMode="auto">
          <a:xfrm>
            <a:off x="4495800" y="1828800"/>
            <a:ext cx="84991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Bestilling</a:t>
            </a:r>
            <a:endParaRPr lang="en-US">
              <a:solidFill>
                <a:schemeClr val="tx2"/>
              </a:solidFill>
              <a:latin typeface="Arial Narrow" pitchFamily="34" charset="0"/>
            </a:endParaRPr>
          </a:p>
        </p:txBody>
      </p:sp>
      <p:sp>
        <p:nvSpPr>
          <p:cNvPr id="509981" name="Line 29"/>
          <p:cNvSpPr>
            <a:spLocks noChangeShapeType="1"/>
          </p:cNvSpPr>
          <p:nvPr/>
        </p:nvSpPr>
        <p:spPr bwMode="auto">
          <a:xfrm flipV="1">
            <a:off x="533400" y="4876800"/>
            <a:ext cx="990600" cy="5334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82" name="Text Box 30"/>
          <p:cNvSpPr txBox="1">
            <a:spLocks noChangeArrowheads="1"/>
          </p:cNvSpPr>
          <p:nvPr/>
        </p:nvSpPr>
        <p:spPr bwMode="auto">
          <a:xfrm>
            <a:off x="381000" y="5334000"/>
            <a:ext cx="71686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Faktura</a:t>
            </a:r>
            <a:endParaRPr lang="en-US">
              <a:solidFill>
                <a:schemeClr val="tx2"/>
              </a:solidFill>
              <a:latin typeface="Arial Narrow" pitchFamily="34" charset="0"/>
            </a:endParaRPr>
          </a:p>
        </p:txBody>
      </p:sp>
      <p:sp>
        <p:nvSpPr>
          <p:cNvPr id="509983" name="Line 31"/>
          <p:cNvSpPr>
            <a:spLocks noChangeShapeType="1"/>
          </p:cNvSpPr>
          <p:nvPr/>
        </p:nvSpPr>
        <p:spPr bwMode="auto">
          <a:xfrm>
            <a:off x="6934200" y="2362200"/>
            <a:ext cx="1752600" cy="6858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84" name="Text Box 32"/>
          <p:cNvSpPr txBox="1">
            <a:spLocks noChangeArrowheads="1"/>
          </p:cNvSpPr>
          <p:nvPr/>
        </p:nvSpPr>
        <p:spPr bwMode="auto">
          <a:xfrm>
            <a:off x="7620000" y="2362200"/>
            <a:ext cx="766492"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Vareinfo</a:t>
            </a:r>
            <a:endParaRPr lang="en-US">
              <a:solidFill>
                <a:schemeClr val="tx2"/>
              </a:solidFill>
              <a:latin typeface="Arial Narrow" pitchFamily="34" charset="0"/>
            </a:endParaRPr>
          </a:p>
        </p:txBody>
      </p:sp>
      <p:sp>
        <p:nvSpPr>
          <p:cNvPr id="509985" name="Line 33"/>
          <p:cNvSpPr>
            <a:spLocks noChangeShapeType="1"/>
          </p:cNvSpPr>
          <p:nvPr/>
        </p:nvSpPr>
        <p:spPr bwMode="auto">
          <a:xfrm>
            <a:off x="5562600" y="762000"/>
            <a:ext cx="4572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86" name="Text Box 34"/>
          <p:cNvSpPr txBox="1">
            <a:spLocks noChangeArrowheads="1"/>
          </p:cNvSpPr>
          <p:nvPr/>
        </p:nvSpPr>
        <p:spPr bwMode="auto">
          <a:xfrm>
            <a:off x="5181600" y="457200"/>
            <a:ext cx="766492"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Vareinfo</a:t>
            </a:r>
            <a:endParaRPr lang="en-US">
              <a:solidFill>
                <a:schemeClr val="tx2"/>
              </a:solidFill>
              <a:latin typeface="Arial Narrow" pitchFamily="34" charset="0"/>
            </a:endParaRPr>
          </a:p>
        </p:txBody>
      </p:sp>
      <p:sp>
        <p:nvSpPr>
          <p:cNvPr id="509987" name="Line 35"/>
          <p:cNvSpPr>
            <a:spLocks noChangeShapeType="1"/>
          </p:cNvSpPr>
          <p:nvPr/>
        </p:nvSpPr>
        <p:spPr bwMode="auto">
          <a:xfrm flipV="1">
            <a:off x="7315200" y="4343400"/>
            <a:ext cx="1143000" cy="1524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88" name="Text Box 36"/>
          <p:cNvSpPr txBox="1">
            <a:spLocks noChangeArrowheads="1"/>
          </p:cNvSpPr>
          <p:nvPr/>
        </p:nvSpPr>
        <p:spPr bwMode="auto">
          <a:xfrm>
            <a:off x="7540625" y="3962400"/>
            <a:ext cx="1422184"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Betalingsinstruks</a:t>
            </a:r>
            <a:endParaRPr lang="en-US">
              <a:solidFill>
                <a:schemeClr val="tx2"/>
              </a:solidFill>
              <a:latin typeface="Arial Narrow" pitchFamily="34" charset="0"/>
            </a:endParaRPr>
          </a:p>
        </p:txBody>
      </p:sp>
      <p:grpSp>
        <p:nvGrpSpPr>
          <p:cNvPr id="8" name="Group 37"/>
          <p:cNvGrpSpPr>
            <a:grpSpLocks/>
          </p:cNvGrpSpPr>
          <p:nvPr/>
        </p:nvGrpSpPr>
        <p:grpSpPr bwMode="auto">
          <a:xfrm>
            <a:off x="3810001" y="3886200"/>
            <a:ext cx="1741488" cy="609600"/>
            <a:chOff x="2544" y="1584"/>
            <a:chExt cx="1097" cy="384"/>
          </a:xfrm>
        </p:grpSpPr>
        <p:grpSp>
          <p:nvGrpSpPr>
            <p:cNvPr id="9" name="Group 38"/>
            <p:cNvGrpSpPr>
              <a:grpSpLocks/>
            </p:cNvGrpSpPr>
            <p:nvPr/>
          </p:nvGrpSpPr>
          <p:grpSpPr bwMode="auto">
            <a:xfrm>
              <a:off x="2544" y="1584"/>
              <a:ext cx="816" cy="384"/>
              <a:chOff x="528" y="2736"/>
              <a:chExt cx="816" cy="384"/>
            </a:xfrm>
          </p:grpSpPr>
          <p:sp>
            <p:nvSpPr>
              <p:cNvPr id="509991" name="Line 39"/>
              <p:cNvSpPr>
                <a:spLocks noChangeShapeType="1"/>
              </p:cNvSpPr>
              <p:nvPr/>
            </p:nvSpPr>
            <p:spPr bwMode="auto">
              <a:xfrm>
                <a:off x="528" y="2736"/>
                <a:ext cx="0" cy="384"/>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sp>
            <p:nvSpPr>
              <p:cNvPr id="509992" name="Line 40"/>
              <p:cNvSpPr>
                <a:spLocks noChangeShapeType="1"/>
              </p:cNvSpPr>
              <p:nvPr/>
            </p:nvSpPr>
            <p:spPr bwMode="auto">
              <a:xfrm>
                <a:off x="528" y="2736"/>
                <a:ext cx="816" cy="0"/>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sp>
            <p:nvSpPr>
              <p:cNvPr id="509993" name="Line 41"/>
              <p:cNvSpPr>
                <a:spLocks noChangeShapeType="1"/>
              </p:cNvSpPr>
              <p:nvPr/>
            </p:nvSpPr>
            <p:spPr bwMode="auto">
              <a:xfrm>
                <a:off x="528" y="3120"/>
                <a:ext cx="816" cy="0"/>
              </a:xfrm>
              <a:prstGeom prst="line">
                <a:avLst/>
              </a:prstGeom>
              <a:noFill/>
              <a:ln w="12700">
                <a:solidFill>
                  <a:schemeClr val="tx1"/>
                </a:solidFill>
                <a:round/>
                <a:headEnd type="none" w="sm" len="sm"/>
                <a:tailEnd type="none" w="sm" len="sm"/>
              </a:ln>
              <a:effectLst/>
            </p:spPr>
            <p:txBody>
              <a:bodyPr/>
              <a:lstStyle/>
              <a:p>
                <a:endParaRPr lang="nb-NO">
                  <a:solidFill>
                    <a:schemeClr val="tx2"/>
                  </a:solidFill>
                </a:endParaRPr>
              </a:p>
            </p:txBody>
          </p:sp>
        </p:grpSp>
        <p:sp>
          <p:nvSpPr>
            <p:cNvPr id="509994" name="Text Box 42"/>
            <p:cNvSpPr txBox="1">
              <a:spLocks noChangeArrowheads="1"/>
            </p:cNvSpPr>
            <p:nvPr/>
          </p:nvSpPr>
          <p:spPr bwMode="auto">
            <a:xfrm>
              <a:off x="2592" y="1680"/>
              <a:ext cx="1049" cy="194"/>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Leverandørreskontro</a:t>
              </a:r>
              <a:endParaRPr lang="en-US">
                <a:solidFill>
                  <a:schemeClr val="tx2"/>
                </a:solidFill>
                <a:latin typeface="Arial Narrow" pitchFamily="34" charset="0"/>
              </a:endParaRPr>
            </a:p>
          </p:txBody>
        </p:sp>
      </p:grpSp>
      <p:sp>
        <p:nvSpPr>
          <p:cNvPr id="509995" name="Line 43"/>
          <p:cNvSpPr>
            <a:spLocks noChangeShapeType="1"/>
          </p:cNvSpPr>
          <p:nvPr/>
        </p:nvSpPr>
        <p:spPr bwMode="auto">
          <a:xfrm flipH="1">
            <a:off x="4953000" y="2590800"/>
            <a:ext cx="838200" cy="2286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09996" name="Text Box 44"/>
          <p:cNvSpPr txBox="1">
            <a:spLocks noChangeArrowheads="1"/>
          </p:cNvSpPr>
          <p:nvPr/>
        </p:nvSpPr>
        <p:spPr bwMode="auto">
          <a:xfrm>
            <a:off x="5105400" y="2743200"/>
            <a:ext cx="935038" cy="307777"/>
          </a:xfrm>
          <a:prstGeom prst="rect">
            <a:avLst/>
          </a:prstGeom>
          <a:noFill/>
          <a:ln w="12700">
            <a:noFill/>
            <a:miter lim="800000"/>
            <a:headEnd type="none" w="sm" len="sm"/>
            <a:tailEnd type="none" w="sm" len="sm"/>
          </a:ln>
          <a:effectLst/>
        </p:spPr>
        <p:txBody>
          <a:bodyPr>
            <a:spAutoFit/>
          </a:bodyPr>
          <a:lstStyle/>
          <a:p>
            <a:pPr algn="l" eaLnBrk="0" hangingPunct="0"/>
            <a:r>
              <a:rPr lang="nb-NO">
                <a:solidFill>
                  <a:schemeClr val="tx2"/>
                </a:solidFill>
                <a:latin typeface="Arial Narrow" pitchFamily="34" charset="0"/>
              </a:rPr>
              <a:t>Status</a:t>
            </a:r>
            <a:endParaRPr lang="en-US">
              <a:solidFill>
                <a:schemeClr val="tx2"/>
              </a:solidFill>
              <a:latin typeface="Arial Narrow" pitchFamily="34" charset="0"/>
            </a:endParaRPr>
          </a:p>
        </p:txBody>
      </p:sp>
      <p:sp>
        <p:nvSpPr>
          <p:cNvPr id="509997" name="Line 45"/>
          <p:cNvSpPr>
            <a:spLocks noChangeShapeType="1"/>
          </p:cNvSpPr>
          <p:nvPr/>
        </p:nvSpPr>
        <p:spPr bwMode="auto">
          <a:xfrm flipH="1">
            <a:off x="2362200" y="3048000"/>
            <a:ext cx="1371600" cy="990600"/>
          </a:xfrm>
          <a:prstGeom prst="line">
            <a:avLst/>
          </a:prstGeom>
          <a:noFill/>
          <a:ln w="12700">
            <a:solidFill>
              <a:schemeClr val="tx1"/>
            </a:solidFill>
            <a:round/>
            <a:headEnd type="triangle" w="med" len="med"/>
            <a:tailEnd type="triangle" w="sm" len="sm"/>
          </a:ln>
          <a:effectLst/>
        </p:spPr>
        <p:txBody>
          <a:bodyPr/>
          <a:lstStyle/>
          <a:p>
            <a:endParaRPr lang="nb-NO">
              <a:solidFill>
                <a:schemeClr val="tx2"/>
              </a:solidFill>
            </a:endParaRPr>
          </a:p>
        </p:txBody>
      </p:sp>
      <p:sp>
        <p:nvSpPr>
          <p:cNvPr id="509998" name="Text Box 46"/>
          <p:cNvSpPr txBox="1">
            <a:spLocks noChangeArrowheads="1"/>
          </p:cNvSpPr>
          <p:nvPr/>
        </p:nvSpPr>
        <p:spPr bwMode="auto">
          <a:xfrm>
            <a:off x="3124200" y="3505200"/>
            <a:ext cx="935038" cy="307777"/>
          </a:xfrm>
          <a:prstGeom prst="rect">
            <a:avLst/>
          </a:prstGeom>
          <a:noFill/>
          <a:ln w="12700">
            <a:noFill/>
            <a:miter lim="800000"/>
            <a:headEnd type="none" w="sm" len="sm"/>
            <a:tailEnd type="none" w="sm" len="sm"/>
          </a:ln>
          <a:effectLst/>
        </p:spPr>
        <p:txBody>
          <a:bodyPr>
            <a:spAutoFit/>
          </a:bodyPr>
          <a:lstStyle/>
          <a:p>
            <a:pPr algn="l" eaLnBrk="0" hangingPunct="0"/>
            <a:r>
              <a:rPr lang="nb-NO">
                <a:solidFill>
                  <a:schemeClr val="tx2"/>
                </a:solidFill>
                <a:latin typeface="Arial Narrow" pitchFamily="34" charset="0"/>
              </a:rPr>
              <a:t>Status</a:t>
            </a:r>
            <a:endParaRPr lang="en-US">
              <a:solidFill>
                <a:schemeClr val="tx2"/>
              </a:solidFill>
              <a:latin typeface="Arial Narrow" pitchFamily="34" charset="0"/>
            </a:endParaRPr>
          </a:p>
        </p:txBody>
      </p:sp>
      <p:sp>
        <p:nvSpPr>
          <p:cNvPr id="509999" name="Line 47"/>
          <p:cNvSpPr>
            <a:spLocks noChangeShapeType="1"/>
          </p:cNvSpPr>
          <p:nvPr/>
        </p:nvSpPr>
        <p:spPr bwMode="auto">
          <a:xfrm flipV="1">
            <a:off x="2667000" y="4191000"/>
            <a:ext cx="1143000" cy="6096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10000" name="Text Box 48"/>
          <p:cNvSpPr txBox="1">
            <a:spLocks noChangeArrowheads="1"/>
          </p:cNvSpPr>
          <p:nvPr/>
        </p:nvSpPr>
        <p:spPr bwMode="auto">
          <a:xfrm>
            <a:off x="2895600" y="4572000"/>
            <a:ext cx="716863"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Faktura</a:t>
            </a:r>
            <a:endParaRPr lang="en-US">
              <a:solidFill>
                <a:schemeClr val="tx2"/>
              </a:solidFill>
              <a:latin typeface="Arial Narrow" pitchFamily="34" charset="0"/>
            </a:endParaRPr>
          </a:p>
        </p:txBody>
      </p:sp>
      <p:sp>
        <p:nvSpPr>
          <p:cNvPr id="510001" name="Line 49"/>
          <p:cNvSpPr>
            <a:spLocks noChangeShapeType="1"/>
          </p:cNvSpPr>
          <p:nvPr/>
        </p:nvSpPr>
        <p:spPr bwMode="auto">
          <a:xfrm>
            <a:off x="2438400" y="5105400"/>
            <a:ext cx="1447800" cy="762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10002" name="Text Box 50"/>
          <p:cNvSpPr txBox="1">
            <a:spLocks noChangeArrowheads="1"/>
          </p:cNvSpPr>
          <p:nvPr/>
        </p:nvSpPr>
        <p:spPr bwMode="auto">
          <a:xfrm>
            <a:off x="2971800" y="5181600"/>
            <a:ext cx="1757212"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Innkjøpstransaksjoner</a:t>
            </a:r>
            <a:endParaRPr lang="en-US">
              <a:solidFill>
                <a:schemeClr val="tx2"/>
              </a:solidFill>
              <a:latin typeface="Arial Narrow" pitchFamily="34" charset="0"/>
            </a:endParaRPr>
          </a:p>
        </p:txBody>
      </p:sp>
      <p:sp>
        <p:nvSpPr>
          <p:cNvPr id="510003" name="Line 51"/>
          <p:cNvSpPr>
            <a:spLocks noChangeShapeType="1"/>
          </p:cNvSpPr>
          <p:nvPr/>
        </p:nvSpPr>
        <p:spPr bwMode="auto">
          <a:xfrm>
            <a:off x="6934200" y="5181600"/>
            <a:ext cx="1447800" cy="8382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10004" name="Text Box 52"/>
          <p:cNvSpPr txBox="1">
            <a:spLocks noChangeArrowheads="1"/>
          </p:cNvSpPr>
          <p:nvPr/>
        </p:nvSpPr>
        <p:spPr bwMode="auto">
          <a:xfrm>
            <a:off x="6781800" y="5410200"/>
            <a:ext cx="1954381"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Utbetalingstransaksjoner</a:t>
            </a:r>
            <a:endParaRPr lang="en-US">
              <a:solidFill>
                <a:schemeClr val="tx2"/>
              </a:solidFill>
              <a:latin typeface="Arial Narrow" pitchFamily="34" charset="0"/>
            </a:endParaRPr>
          </a:p>
        </p:txBody>
      </p:sp>
      <p:sp>
        <p:nvSpPr>
          <p:cNvPr id="510005" name="Line 53"/>
          <p:cNvSpPr>
            <a:spLocks noChangeShapeType="1"/>
          </p:cNvSpPr>
          <p:nvPr/>
        </p:nvSpPr>
        <p:spPr bwMode="auto">
          <a:xfrm>
            <a:off x="4191000" y="4495800"/>
            <a:ext cx="1828800" cy="381000"/>
          </a:xfrm>
          <a:prstGeom prst="line">
            <a:avLst/>
          </a:prstGeom>
          <a:noFill/>
          <a:ln w="12700">
            <a:solidFill>
              <a:schemeClr val="tx1"/>
            </a:solidFill>
            <a:round/>
            <a:headEnd type="none" w="sm" len="sm"/>
            <a:tailEnd type="triangle" w="sm" len="sm"/>
          </a:ln>
          <a:effectLst/>
        </p:spPr>
        <p:txBody>
          <a:bodyPr/>
          <a:lstStyle/>
          <a:p>
            <a:endParaRPr lang="nb-NO">
              <a:solidFill>
                <a:schemeClr val="tx2"/>
              </a:solidFill>
            </a:endParaRPr>
          </a:p>
        </p:txBody>
      </p:sp>
      <p:sp>
        <p:nvSpPr>
          <p:cNvPr id="510006" name="Text Box 54"/>
          <p:cNvSpPr txBox="1">
            <a:spLocks noChangeArrowheads="1"/>
          </p:cNvSpPr>
          <p:nvPr/>
        </p:nvSpPr>
        <p:spPr bwMode="auto">
          <a:xfrm>
            <a:off x="4191000" y="4648200"/>
            <a:ext cx="1160895"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a:solidFill>
                  <a:schemeClr val="tx2"/>
                </a:solidFill>
                <a:latin typeface="Arial Narrow" pitchFamily="34" charset="0"/>
              </a:rPr>
              <a:t>Forfalte beløp</a:t>
            </a:r>
            <a:endParaRPr lang="en-US">
              <a:solidFill>
                <a:schemeClr val="tx2"/>
              </a:solidFill>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fld id="{550E98B9-AA0E-46DE-BA0B-02768A62CCB2}" type="datetime4">
              <a:rPr lang="nb-NO"/>
              <a:pPr/>
              <a:t>22. februar 2011</a:t>
            </a:fld>
            <a:endParaRPr lang="nb-NO"/>
          </a:p>
        </p:txBody>
      </p:sp>
      <p:sp>
        <p:nvSpPr>
          <p:cNvPr id="11"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12" name="Slide Number Placeholder 4"/>
          <p:cNvSpPr>
            <a:spLocks noGrp="1"/>
          </p:cNvSpPr>
          <p:nvPr>
            <p:ph type="sldNum" sz="quarter" idx="12"/>
          </p:nvPr>
        </p:nvSpPr>
        <p:spPr/>
        <p:txBody>
          <a:bodyPr/>
          <a:lstStyle/>
          <a:p>
            <a:r>
              <a:rPr lang="nb-NO"/>
              <a:t>Side </a:t>
            </a:r>
            <a:fld id="{55566128-1CD3-4A97-90D3-3246D29C94D2}" type="slidenum">
              <a:rPr lang="nb-NO"/>
              <a:pPr/>
              <a:t>3</a:t>
            </a:fld>
            <a:endParaRPr lang="nb-NO"/>
          </a:p>
        </p:txBody>
      </p:sp>
      <p:sp>
        <p:nvSpPr>
          <p:cNvPr id="484354" name="Rectangle 2"/>
          <p:cNvSpPr>
            <a:spLocks noGrp="1" noChangeArrowheads="1"/>
          </p:cNvSpPr>
          <p:nvPr>
            <p:ph type="title"/>
          </p:nvPr>
        </p:nvSpPr>
        <p:spPr/>
        <p:txBody>
          <a:bodyPr/>
          <a:lstStyle/>
          <a:p>
            <a:r>
              <a:rPr lang="nb-NO" dirty="0"/>
              <a:t>Revisors IT-kompetanse</a:t>
            </a:r>
            <a:endParaRPr lang="en-US" dirty="0"/>
          </a:p>
        </p:txBody>
      </p:sp>
      <p:sp>
        <p:nvSpPr>
          <p:cNvPr id="484355" name="Freeform 3"/>
          <p:cNvSpPr>
            <a:spLocks/>
          </p:cNvSpPr>
          <p:nvPr/>
        </p:nvSpPr>
        <p:spPr bwMode="auto">
          <a:xfrm>
            <a:off x="1066800" y="1754188"/>
            <a:ext cx="5229225" cy="3349625"/>
          </a:xfrm>
          <a:custGeom>
            <a:avLst/>
            <a:gdLst/>
            <a:ahLst/>
            <a:cxnLst>
              <a:cxn ang="0">
                <a:pos x="0" y="2089"/>
              </a:cxn>
              <a:cxn ang="0">
                <a:pos x="2258" y="1762"/>
              </a:cxn>
              <a:cxn ang="0">
                <a:pos x="3294" y="0"/>
              </a:cxn>
            </a:cxnLst>
            <a:rect l="0" t="0" r="r" b="b"/>
            <a:pathLst>
              <a:path w="3294" h="2110">
                <a:moveTo>
                  <a:pt x="0" y="2089"/>
                </a:moveTo>
                <a:cubicBezTo>
                  <a:pt x="376" y="2035"/>
                  <a:pt x="1709" y="2110"/>
                  <a:pt x="2258" y="1762"/>
                </a:cubicBezTo>
                <a:cubicBezTo>
                  <a:pt x="2754" y="1394"/>
                  <a:pt x="3078" y="367"/>
                  <a:pt x="3294" y="0"/>
                </a:cubicBezTo>
              </a:path>
            </a:pathLst>
          </a:custGeom>
          <a:noFill/>
          <a:ln w="50800" cap="flat" cmpd="sng">
            <a:solidFill>
              <a:schemeClr val="tx1"/>
            </a:solidFill>
            <a:prstDash val="solid"/>
            <a:round/>
            <a:headEnd type="none" w="med" len="med"/>
            <a:tailEnd type="none" w="med" len="med"/>
          </a:ln>
          <a:effectLst/>
        </p:spPr>
        <p:txBody>
          <a:bodyPr wrap="none" anchor="ctr"/>
          <a:lstStyle/>
          <a:p>
            <a:endParaRPr lang="nb-NO"/>
          </a:p>
        </p:txBody>
      </p:sp>
      <p:sp>
        <p:nvSpPr>
          <p:cNvPr id="484356" name="Line 4"/>
          <p:cNvSpPr>
            <a:spLocks noChangeShapeType="1"/>
          </p:cNvSpPr>
          <p:nvPr/>
        </p:nvSpPr>
        <p:spPr bwMode="auto">
          <a:xfrm>
            <a:off x="685800" y="1524000"/>
            <a:ext cx="0" cy="3886200"/>
          </a:xfrm>
          <a:prstGeom prst="line">
            <a:avLst/>
          </a:prstGeom>
          <a:noFill/>
          <a:ln w="50800">
            <a:solidFill>
              <a:schemeClr val="tx1"/>
            </a:solidFill>
            <a:round/>
            <a:headEnd type="triangle" w="med" len="med"/>
            <a:tailEnd/>
          </a:ln>
          <a:effectLst/>
        </p:spPr>
        <p:txBody>
          <a:bodyPr wrap="none" anchor="ctr"/>
          <a:lstStyle/>
          <a:p>
            <a:endParaRPr lang="nb-NO"/>
          </a:p>
        </p:txBody>
      </p:sp>
      <p:sp>
        <p:nvSpPr>
          <p:cNvPr id="484357" name="Line 5"/>
          <p:cNvSpPr>
            <a:spLocks noChangeShapeType="1"/>
          </p:cNvSpPr>
          <p:nvPr/>
        </p:nvSpPr>
        <p:spPr bwMode="auto">
          <a:xfrm>
            <a:off x="685800" y="5410200"/>
            <a:ext cx="6705600" cy="0"/>
          </a:xfrm>
          <a:prstGeom prst="line">
            <a:avLst/>
          </a:prstGeom>
          <a:noFill/>
          <a:ln w="50800">
            <a:solidFill>
              <a:schemeClr val="tx1"/>
            </a:solidFill>
            <a:round/>
            <a:headEnd/>
            <a:tailEnd type="triangle" w="med" len="med"/>
          </a:ln>
          <a:effectLst/>
        </p:spPr>
        <p:txBody>
          <a:bodyPr wrap="none" anchor="ctr"/>
          <a:lstStyle/>
          <a:p>
            <a:endParaRPr lang="nb-NO"/>
          </a:p>
        </p:txBody>
      </p:sp>
      <p:sp>
        <p:nvSpPr>
          <p:cNvPr id="484358" name="Text Box 6"/>
          <p:cNvSpPr txBox="1">
            <a:spLocks noChangeArrowheads="1"/>
          </p:cNvSpPr>
          <p:nvPr/>
        </p:nvSpPr>
        <p:spPr bwMode="auto">
          <a:xfrm>
            <a:off x="228600" y="990600"/>
            <a:ext cx="1592263" cy="457200"/>
          </a:xfrm>
          <a:prstGeom prst="rect">
            <a:avLst/>
          </a:prstGeom>
          <a:noFill/>
          <a:ln w="50800">
            <a:noFill/>
            <a:miter lim="800000"/>
            <a:headEnd/>
            <a:tailEnd/>
          </a:ln>
          <a:effectLst/>
        </p:spPr>
        <p:txBody>
          <a:bodyPr wrap="none">
            <a:spAutoFit/>
          </a:bodyPr>
          <a:lstStyle/>
          <a:p>
            <a:pPr eaLnBrk="0" hangingPunct="0"/>
            <a:r>
              <a:rPr lang="nb-NO" sz="2400">
                <a:solidFill>
                  <a:schemeClr val="tx2"/>
                </a:solidFill>
                <a:latin typeface="Arial Narrow" pitchFamily="34" charset="0"/>
              </a:rPr>
              <a:t>Kompetanse</a:t>
            </a:r>
            <a:endParaRPr lang="en-US" sz="2400">
              <a:solidFill>
                <a:schemeClr val="tx2"/>
              </a:solidFill>
              <a:latin typeface="Arial Narrow" pitchFamily="34" charset="0"/>
            </a:endParaRPr>
          </a:p>
        </p:txBody>
      </p:sp>
      <p:sp>
        <p:nvSpPr>
          <p:cNvPr id="484359" name="Text Box 7"/>
          <p:cNvSpPr txBox="1">
            <a:spLocks noChangeArrowheads="1"/>
          </p:cNvSpPr>
          <p:nvPr/>
        </p:nvSpPr>
        <p:spPr bwMode="auto">
          <a:xfrm>
            <a:off x="7543800" y="5257800"/>
            <a:ext cx="531813" cy="457200"/>
          </a:xfrm>
          <a:prstGeom prst="rect">
            <a:avLst/>
          </a:prstGeom>
          <a:noFill/>
          <a:ln w="50800">
            <a:noFill/>
            <a:miter lim="800000"/>
            <a:headEnd/>
            <a:tailEnd/>
          </a:ln>
          <a:effectLst/>
        </p:spPr>
        <p:txBody>
          <a:bodyPr wrap="none">
            <a:spAutoFit/>
          </a:bodyPr>
          <a:lstStyle/>
          <a:p>
            <a:pPr eaLnBrk="0" hangingPunct="0"/>
            <a:r>
              <a:rPr lang="nb-NO" sz="2400">
                <a:solidFill>
                  <a:schemeClr val="tx2"/>
                </a:solidFill>
                <a:latin typeface="Arial Narrow" pitchFamily="34" charset="0"/>
              </a:rPr>
              <a:t>Tid</a:t>
            </a:r>
            <a:endParaRPr lang="en-US" sz="2400">
              <a:solidFill>
                <a:schemeClr val="tx2"/>
              </a:solidFill>
              <a:latin typeface="Arial Narrow" pitchFamily="34" charset="0"/>
            </a:endParaRPr>
          </a:p>
        </p:txBody>
      </p:sp>
      <p:sp>
        <p:nvSpPr>
          <p:cNvPr id="484360" name="Text Box 8"/>
          <p:cNvSpPr txBox="1">
            <a:spLocks noChangeArrowheads="1"/>
          </p:cNvSpPr>
          <p:nvPr/>
        </p:nvSpPr>
        <p:spPr bwMode="auto">
          <a:xfrm>
            <a:off x="1295400" y="5562600"/>
            <a:ext cx="742950" cy="457200"/>
          </a:xfrm>
          <a:prstGeom prst="rect">
            <a:avLst/>
          </a:prstGeom>
          <a:noFill/>
          <a:ln w="50800">
            <a:noFill/>
            <a:miter lim="800000"/>
            <a:headEnd/>
            <a:tailEnd/>
          </a:ln>
          <a:effectLst/>
        </p:spPr>
        <p:txBody>
          <a:bodyPr wrap="none">
            <a:spAutoFit/>
          </a:bodyPr>
          <a:lstStyle/>
          <a:p>
            <a:pPr eaLnBrk="0" hangingPunct="0"/>
            <a:r>
              <a:rPr lang="nb-NO" sz="2400">
                <a:solidFill>
                  <a:schemeClr val="tx2"/>
                </a:solidFill>
                <a:latin typeface="Arial Narrow" pitchFamily="34" charset="0"/>
              </a:rPr>
              <a:t>I dag</a:t>
            </a:r>
            <a:endParaRPr lang="en-US" sz="2400">
              <a:solidFill>
                <a:schemeClr val="tx2"/>
              </a:solidFill>
              <a:latin typeface="Arial Narrow" pitchFamily="34" charset="0"/>
            </a:endParaRPr>
          </a:p>
        </p:txBody>
      </p:sp>
      <p:sp>
        <p:nvSpPr>
          <p:cNvPr id="484361" name="Text Box 9"/>
          <p:cNvSpPr txBox="1">
            <a:spLocks noChangeArrowheads="1"/>
          </p:cNvSpPr>
          <p:nvPr/>
        </p:nvSpPr>
        <p:spPr bwMode="auto">
          <a:xfrm>
            <a:off x="5659438" y="5562600"/>
            <a:ext cx="1158875" cy="457200"/>
          </a:xfrm>
          <a:prstGeom prst="rect">
            <a:avLst/>
          </a:prstGeom>
          <a:noFill/>
          <a:ln w="50800">
            <a:noFill/>
            <a:miter lim="800000"/>
            <a:headEnd/>
            <a:tailEnd/>
          </a:ln>
          <a:effectLst/>
        </p:spPr>
        <p:txBody>
          <a:bodyPr wrap="none">
            <a:spAutoFit/>
          </a:bodyPr>
          <a:lstStyle/>
          <a:p>
            <a:pPr eaLnBrk="0" hangingPunct="0"/>
            <a:r>
              <a:rPr lang="nb-NO" sz="2400">
                <a:solidFill>
                  <a:schemeClr val="tx2"/>
                </a:solidFill>
                <a:latin typeface="Arial Narrow" pitchFamily="34" charset="0"/>
              </a:rPr>
              <a:t>Om to år</a:t>
            </a:r>
            <a:endParaRPr lang="en-US" sz="2400">
              <a:solidFill>
                <a:schemeClr val="tx2"/>
              </a:solidFill>
              <a:latin typeface="Arial Narrow"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CCD589A-2467-40CD-8827-10836110098C}"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9F8D5E5F-E1E2-4E14-9DDF-43022F2891A6}" type="slidenum">
              <a:rPr lang="nb-NO"/>
              <a:pPr/>
              <a:t>30</a:t>
            </a:fld>
            <a:endParaRPr lang="nb-NO"/>
          </a:p>
        </p:txBody>
      </p:sp>
      <p:sp>
        <p:nvSpPr>
          <p:cNvPr id="510978" name="Rectangle 2"/>
          <p:cNvSpPr>
            <a:spLocks noGrp="1" noChangeArrowheads="1"/>
          </p:cNvSpPr>
          <p:nvPr>
            <p:ph type="title"/>
          </p:nvPr>
        </p:nvSpPr>
        <p:spPr>
          <a:xfrm>
            <a:off x="457200" y="457200"/>
            <a:ext cx="8201025" cy="1066800"/>
          </a:xfrm>
        </p:spPr>
        <p:txBody>
          <a:bodyPr/>
          <a:lstStyle/>
          <a:p>
            <a:r>
              <a:rPr lang="nb-NO"/>
              <a:t>Kontrollaktiviteter</a:t>
            </a:r>
            <a:endParaRPr lang="en-US"/>
          </a:p>
        </p:txBody>
      </p:sp>
      <p:sp>
        <p:nvSpPr>
          <p:cNvPr id="510979" name="Rectangle 3"/>
          <p:cNvSpPr>
            <a:spLocks noGrp="1" noChangeArrowheads="1"/>
          </p:cNvSpPr>
          <p:nvPr>
            <p:ph type="body" idx="1"/>
          </p:nvPr>
        </p:nvSpPr>
        <p:spPr>
          <a:xfrm>
            <a:off x="469900" y="1412875"/>
            <a:ext cx="7672388" cy="3748088"/>
          </a:xfrm>
        </p:spPr>
        <p:txBody>
          <a:bodyPr/>
          <a:lstStyle/>
          <a:p>
            <a:pPr marL="180975" indent="-180975">
              <a:lnSpc>
                <a:spcPct val="75000"/>
              </a:lnSpc>
              <a:buFont typeface="Arial" pitchFamily="34" charset="0"/>
              <a:buChar char="•"/>
              <a:tabLst>
                <a:tab pos="381000" algn="l"/>
              </a:tabLst>
            </a:pPr>
            <a:r>
              <a:rPr lang="nb-NO" dirty="0"/>
              <a:t>Revisor må ha en tilstrekkelig forståelse for </a:t>
            </a:r>
            <a:r>
              <a:rPr lang="nb-NO" dirty="0" smtClean="0"/>
              <a:t>kontrollaktiviteter som er relevante for revisjonen, </a:t>
            </a:r>
            <a:r>
              <a:rPr lang="nb-NO" dirty="0"/>
              <a:t>til å kunne vurdere risiko for vesentlige feil på regnskapspåstandsnivå og utforme videre revisjonshandlinger for å håndtere denne risikoen</a:t>
            </a:r>
            <a:r>
              <a:rPr lang="nb-NO" dirty="0" smtClean="0"/>
              <a:t>.</a:t>
            </a:r>
          </a:p>
          <a:p>
            <a:pPr marL="180975" indent="-180975">
              <a:lnSpc>
                <a:spcPct val="75000"/>
              </a:lnSpc>
              <a:buFont typeface="Arial" pitchFamily="34" charset="0"/>
              <a:buChar char="•"/>
              <a:tabLst>
                <a:tab pos="381000" algn="l"/>
              </a:tabLst>
            </a:pPr>
            <a:r>
              <a:rPr lang="nb-NO" dirty="0" smtClean="0"/>
              <a:t>Relevante for revisjonen når</a:t>
            </a:r>
          </a:p>
          <a:p>
            <a:pPr marL="463550" lvl="2" indent="-180975">
              <a:lnSpc>
                <a:spcPct val="75000"/>
              </a:lnSpc>
              <a:buFont typeface="Arial" pitchFamily="34" charset="0"/>
              <a:buChar char="•"/>
              <a:tabLst>
                <a:tab pos="381000" algn="l"/>
              </a:tabLst>
            </a:pPr>
            <a:r>
              <a:rPr lang="nb-NO" dirty="0" smtClean="0"/>
              <a:t>Kontroller kreves kartlagt</a:t>
            </a:r>
          </a:p>
          <a:p>
            <a:pPr marL="463550" lvl="2" indent="-180975">
              <a:lnSpc>
                <a:spcPct val="75000"/>
              </a:lnSpc>
              <a:buFont typeface="Arial" pitchFamily="34" charset="0"/>
              <a:buChar char="•"/>
              <a:tabLst>
                <a:tab pos="381000" algn="l"/>
              </a:tabLst>
            </a:pPr>
            <a:r>
              <a:rPr lang="nb-NO" dirty="0" smtClean="0"/>
              <a:t>Revisor vurderer dem som relevante</a:t>
            </a:r>
          </a:p>
          <a:p>
            <a:pPr marL="463550" lvl="2" indent="-180975">
              <a:lnSpc>
                <a:spcPct val="75000"/>
              </a:lnSpc>
              <a:buNone/>
              <a:tabLst>
                <a:tab pos="381000" algn="l"/>
              </a:tabLst>
            </a:pPr>
            <a:endParaRPr lang="nb-NO" dirty="0"/>
          </a:p>
          <a:p>
            <a:pPr marL="180975" indent="-180975">
              <a:lnSpc>
                <a:spcPct val="90000"/>
              </a:lnSpc>
              <a:buFont typeface="Arial" pitchFamily="34" charset="0"/>
              <a:buChar char="•"/>
              <a:tabLst>
                <a:tab pos="381000" algn="l"/>
              </a:tabLst>
            </a:pPr>
            <a:r>
              <a:rPr lang="nb-NO" dirty="0"/>
              <a:t>Eksempler på kontrollaktiviteter</a:t>
            </a:r>
          </a:p>
          <a:p>
            <a:pPr marL="0" indent="0">
              <a:lnSpc>
                <a:spcPct val="90000"/>
              </a:lnSpc>
              <a:buFont typeface="Arial" pitchFamily="34" charset="0"/>
              <a:buChar char="•"/>
              <a:tabLst>
                <a:tab pos="381000" algn="l"/>
              </a:tabLst>
            </a:pPr>
            <a:r>
              <a:rPr lang="nb-NO" dirty="0"/>
              <a:t>	</a:t>
            </a:r>
            <a:r>
              <a:rPr lang="nb-NO" sz="1400" dirty="0"/>
              <a:t>Autorisasjon</a:t>
            </a:r>
          </a:p>
          <a:p>
            <a:pPr marL="0" indent="0">
              <a:lnSpc>
                <a:spcPct val="90000"/>
              </a:lnSpc>
              <a:buFont typeface="Arial" pitchFamily="34" charset="0"/>
              <a:buChar char="•"/>
              <a:tabLst>
                <a:tab pos="381000" algn="l"/>
              </a:tabLst>
            </a:pPr>
            <a:r>
              <a:rPr lang="nb-NO" sz="1400" dirty="0"/>
              <a:t>	</a:t>
            </a:r>
            <a:r>
              <a:rPr lang="nb-NO" sz="1400" dirty="0" err="1"/>
              <a:t>Etterkontroll</a:t>
            </a:r>
            <a:r>
              <a:rPr lang="nb-NO" sz="1400" dirty="0"/>
              <a:t> av gjennomførte aktiviteter</a:t>
            </a:r>
          </a:p>
          <a:p>
            <a:pPr marL="0" indent="0">
              <a:lnSpc>
                <a:spcPct val="90000"/>
              </a:lnSpc>
              <a:buFont typeface="Arial" pitchFamily="34" charset="0"/>
              <a:buChar char="•"/>
              <a:tabLst>
                <a:tab pos="381000" algn="l"/>
              </a:tabLst>
            </a:pPr>
            <a:r>
              <a:rPr lang="nb-NO" sz="1400" dirty="0"/>
              <a:t>	Informasjonsbehandling</a:t>
            </a:r>
          </a:p>
          <a:p>
            <a:pPr marL="0" indent="0">
              <a:lnSpc>
                <a:spcPct val="90000"/>
              </a:lnSpc>
              <a:buFont typeface="Arial" pitchFamily="34" charset="0"/>
              <a:buChar char="•"/>
              <a:tabLst>
                <a:tab pos="381000" algn="l"/>
              </a:tabLst>
            </a:pPr>
            <a:r>
              <a:rPr lang="nb-NO" sz="1400" dirty="0"/>
              <a:t>	Fysiske kontroller</a:t>
            </a:r>
          </a:p>
          <a:p>
            <a:pPr marL="0" indent="0">
              <a:lnSpc>
                <a:spcPct val="90000"/>
              </a:lnSpc>
              <a:buFont typeface="Arial" pitchFamily="34" charset="0"/>
              <a:buChar char="•"/>
              <a:tabLst>
                <a:tab pos="381000" algn="l"/>
              </a:tabLst>
            </a:pPr>
            <a:r>
              <a:rPr lang="nb-NO" sz="1400" dirty="0"/>
              <a:t>	Arbeidsdeling</a:t>
            </a:r>
            <a:endParaRPr lang="en-US" sz="1400" dirty="0"/>
          </a:p>
        </p:txBody>
      </p:sp>
      <p:sp>
        <p:nvSpPr>
          <p:cNvPr id="510980" name="Text Box 4"/>
          <p:cNvSpPr txBox="1">
            <a:spLocks noChangeArrowheads="1"/>
          </p:cNvSpPr>
          <p:nvPr/>
        </p:nvSpPr>
        <p:spPr bwMode="auto">
          <a:xfrm>
            <a:off x="7467600" y="7620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5CBF467-9584-4BD8-9FAE-3C59ACC0F63F}"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AEB4EC4A-2869-401C-AFD4-1285E54F4892}" type="slidenum">
              <a:rPr lang="nb-NO"/>
              <a:pPr/>
              <a:t>31</a:t>
            </a:fld>
            <a:endParaRPr lang="nb-NO"/>
          </a:p>
        </p:txBody>
      </p:sp>
      <p:sp>
        <p:nvSpPr>
          <p:cNvPr id="512002" name="Rectangle 2"/>
          <p:cNvSpPr>
            <a:spLocks noGrp="1" noChangeArrowheads="1"/>
          </p:cNvSpPr>
          <p:nvPr>
            <p:ph type="title"/>
          </p:nvPr>
        </p:nvSpPr>
        <p:spPr>
          <a:noFill/>
          <a:ln/>
        </p:spPr>
        <p:txBody>
          <a:bodyPr lIns="92075" tIns="46038" rIns="92075" bIns="46038"/>
          <a:lstStyle/>
          <a:p>
            <a:r>
              <a:rPr lang="en-US" dirty="0" err="1" smtClean="0"/>
              <a:t>Kontrollaktiviteter</a:t>
            </a:r>
            <a:endParaRPr lang="en-US" dirty="0"/>
          </a:p>
        </p:txBody>
      </p:sp>
      <p:sp>
        <p:nvSpPr>
          <p:cNvPr id="512003" name="Rectangle 3"/>
          <p:cNvSpPr>
            <a:spLocks noGrp="1" noChangeArrowheads="1"/>
          </p:cNvSpPr>
          <p:nvPr>
            <p:ph type="body" idx="1"/>
          </p:nvPr>
        </p:nvSpPr>
        <p:spPr>
          <a:noFill/>
          <a:ln/>
        </p:spPr>
        <p:txBody>
          <a:bodyPr lIns="92075" tIns="46038" rIns="92075" bIns="46038"/>
          <a:lstStyle/>
          <a:p>
            <a:pPr marL="0" indent="0">
              <a:buFont typeface="Arial" charset="0"/>
              <a:buNone/>
            </a:pPr>
            <a:r>
              <a:rPr lang="en-US" dirty="0" err="1"/>
              <a:t>Applikasjonskontroller</a:t>
            </a:r>
            <a:r>
              <a:rPr lang="en-US" dirty="0"/>
              <a:t>:</a:t>
            </a:r>
            <a:endParaRPr lang="nb-NO" dirty="0"/>
          </a:p>
          <a:p>
            <a:pPr marL="0" indent="0">
              <a:buFont typeface="Arial" charset="0"/>
              <a:buNone/>
            </a:pPr>
            <a:endParaRPr lang="en-US" dirty="0"/>
          </a:p>
          <a:p>
            <a:pPr marL="601663" lvl="1" indent="-476250"/>
            <a:r>
              <a:rPr lang="en-US" dirty="0" err="1"/>
              <a:t>Manuelle</a:t>
            </a:r>
            <a:r>
              <a:rPr lang="en-US" dirty="0"/>
              <a:t> </a:t>
            </a:r>
            <a:r>
              <a:rPr lang="en-US" dirty="0" err="1"/>
              <a:t>kontroller</a:t>
            </a:r>
            <a:endParaRPr lang="en-US" dirty="0"/>
          </a:p>
          <a:p>
            <a:pPr marL="601663" lvl="1" indent="-476250"/>
            <a:r>
              <a:rPr lang="en-US" dirty="0" err="1"/>
              <a:t>Programmerte</a:t>
            </a:r>
            <a:r>
              <a:rPr lang="en-US" dirty="0"/>
              <a:t> </a:t>
            </a:r>
            <a:r>
              <a:rPr lang="en-US" dirty="0" err="1"/>
              <a:t>kontroller</a:t>
            </a:r>
            <a:r>
              <a:rPr lang="en-US" dirty="0"/>
              <a:t> (</a:t>
            </a:r>
            <a:r>
              <a:rPr lang="en-US" dirty="0" err="1"/>
              <a:t>helt</a:t>
            </a:r>
            <a:r>
              <a:rPr lang="en-US" dirty="0"/>
              <a:t> </a:t>
            </a:r>
            <a:r>
              <a:rPr lang="en-US" dirty="0" err="1"/>
              <a:t>eller</a:t>
            </a:r>
            <a:r>
              <a:rPr lang="en-US" dirty="0"/>
              <a:t> </a:t>
            </a:r>
            <a:r>
              <a:rPr lang="en-US" dirty="0" err="1"/>
              <a:t>delvis</a:t>
            </a:r>
            <a:r>
              <a:rPr lang="en-US" dirty="0"/>
              <a:t>)</a:t>
            </a:r>
          </a:p>
          <a:p>
            <a:pPr marL="1096963" lvl="2" indent="-381000"/>
            <a:r>
              <a:rPr lang="nb-NO" sz="1600" dirty="0"/>
              <a:t>Programmerte prosedyrer</a:t>
            </a:r>
          </a:p>
          <a:p>
            <a:pPr marL="1096963" lvl="2" indent="-381000"/>
            <a:r>
              <a:rPr lang="nb-NO" sz="1600" dirty="0"/>
              <a:t>Programmerte kontrollaktiviteter</a:t>
            </a:r>
          </a:p>
          <a:p>
            <a:pPr marL="1096963" lvl="2" indent="-381000"/>
            <a:r>
              <a:rPr lang="en-US" sz="1600" dirty="0"/>
              <a:t>IT-</a:t>
            </a:r>
            <a:r>
              <a:rPr lang="en-US" sz="1600" dirty="0" err="1"/>
              <a:t>avhengige</a:t>
            </a:r>
            <a:r>
              <a:rPr lang="en-US" sz="1600" dirty="0"/>
              <a:t> </a:t>
            </a:r>
            <a:r>
              <a:rPr lang="en-US" sz="1600" dirty="0" err="1"/>
              <a:t>manuelle</a:t>
            </a:r>
            <a:r>
              <a:rPr lang="en-US" sz="1600" dirty="0"/>
              <a:t> </a:t>
            </a:r>
            <a:r>
              <a:rPr lang="en-US" sz="1600" dirty="0" err="1"/>
              <a:t>kontroller</a:t>
            </a:r>
            <a:r>
              <a:rPr lang="en-US" sz="1600" dirty="0"/>
              <a:t> (ITDM)</a:t>
            </a:r>
            <a:endParaRPr lang="nb-NO" sz="1600" dirty="0"/>
          </a:p>
          <a:p>
            <a:pPr marL="601663" lvl="1" indent="-476250">
              <a:buFont typeface="Arial" charset="0"/>
              <a:buNone/>
            </a:pPr>
            <a:endParaRPr lang="nb-NO"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6299C1-954F-4379-88D9-95316C56DC52}"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0B6EC2BD-2334-4C88-A03F-72FC78A6B3DE}" type="slidenum">
              <a:rPr lang="nb-NO"/>
              <a:pPr/>
              <a:t>32</a:t>
            </a:fld>
            <a:endParaRPr lang="nb-NO"/>
          </a:p>
        </p:txBody>
      </p:sp>
      <p:sp>
        <p:nvSpPr>
          <p:cNvPr id="516098" name="Rectangle 2"/>
          <p:cNvSpPr>
            <a:spLocks noGrp="1" noChangeArrowheads="1"/>
          </p:cNvSpPr>
          <p:nvPr>
            <p:ph type="title"/>
          </p:nvPr>
        </p:nvSpPr>
        <p:spPr>
          <a:noFill/>
          <a:ln/>
        </p:spPr>
        <p:txBody>
          <a:bodyPr lIns="92075" tIns="46038" rIns="92075" bIns="46038"/>
          <a:lstStyle/>
          <a:p>
            <a:r>
              <a:rPr lang="en-US"/>
              <a:t>Programmerte kontroller</a:t>
            </a:r>
          </a:p>
        </p:txBody>
      </p:sp>
      <p:sp>
        <p:nvSpPr>
          <p:cNvPr id="516099" name="Rectangle 3"/>
          <p:cNvSpPr>
            <a:spLocks noGrp="1" noChangeArrowheads="1"/>
          </p:cNvSpPr>
          <p:nvPr>
            <p:ph type="body" idx="1"/>
          </p:nvPr>
        </p:nvSpPr>
        <p:spPr>
          <a:noFill/>
          <a:ln/>
        </p:spPr>
        <p:txBody>
          <a:bodyPr lIns="92075" tIns="46038" rIns="92075" bIns="46038"/>
          <a:lstStyle/>
          <a:p>
            <a:pPr marL="0" indent="0">
              <a:buFont typeface="Arial" charset="0"/>
              <a:buNone/>
            </a:pPr>
            <a:r>
              <a:rPr lang="en-US" dirty="0" err="1" smtClean="0"/>
              <a:t>Fordeler</a:t>
            </a:r>
            <a:r>
              <a:rPr lang="en-US" dirty="0" smtClean="0"/>
              <a:t>:</a:t>
            </a:r>
            <a:endParaRPr lang="nb-NO" dirty="0"/>
          </a:p>
          <a:p>
            <a:pPr marL="0" indent="0">
              <a:buFont typeface="Arial" charset="0"/>
              <a:buNone/>
            </a:pPr>
            <a:endParaRPr lang="en-US" dirty="0"/>
          </a:p>
          <a:p>
            <a:pPr marL="601663" lvl="1" indent="-476250"/>
            <a:r>
              <a:rPr lang="en-US" dirty="0" err="1"/>
              <a:t>Kontrollspor</a:t>
            </a:r>
            <a:r>
              <a:rPr lang="en-US" dirty="0"/>
              <a:t>/</a:t>
            </a:r>
            <a:r>
              <a:rPr lang="en-US" dirty="0" err="1"/>
              <a:t>tilgjengelighet</a:t>
            </a:r>
            <a:endParaRPr lang="en-US" dirty="0"/>
          </a:p>
          <a:p>
            <a:pPr marL="601663" lvl="1" indent="-476250"/>
            <a:r>
              <a:rPr lang="en-US" dirty="0" err="1"/>
              <a:t>Ensartet</a:t>
            </a:r>
            <a:r>
              <a:rPr lang="en-US" dirty="0"/>
              <a:t> </a:t>
            </a:r>
            <a:r>
              <a:rPr lang="en-US" dirty="0" err="1"/>
              <a:t>behandling</a:t>
            </a:r>
            <a:r>
              <a:rPr lang="en-US" dirty="0"/>
              <a:t> </a:t>
            </a:r>
            <a:r>
              <a:rPr lang="en-US" dirty="0" err="1"/>
              <a:t>uten</a:t>
            </a:r>
            <a:r>
              <a:rPr lang="en-US" dirty="0"/>
              <a:t> </a:t>
            </a:r>
            <a:r>
              <a:rPr lang="en-US" dirty="0" err="1"/>
              <a:t>skjønnsutøvelse</a:t>
            </a:r>
            <a:endParaRPr lang="en-US" dirty="0"/>
          </a:p>
          <a:p>
            <a:pPr marL="601663" lvl="1" indent="-476250"/>
            <a:r>
              <a:rPr lang="en-US" dirty="0" err="1"/>
              <a:t>Arbeidsdeling</a:t>
            </a:r>
            <a:endParaRPr lang="en-US" dirty="0"/>
          </a:p>
          <a:p>
            <a:pPr marL="601663" lvl="1" indent="-476250"/>
            <a:r>
              <a:rPr lang="en-US" dirty="0" err="1"/>
              <a:t>Automatisert</a:t>
            </a:r>
            <a:r>
              <a:rPr lang="en-US" dirty="0"/>
              <a:t> </a:t>
            </a:r>
            <a:r>
              <a:rPr lang="en-US" dirty="0" err="1"/>
              <a:t>godkjennelse</a:t>
            </a:r>
            <a:endParaRPr lang="en-US" dirty="0"/>
          </a:p>
          <a:p>
            <a:pPr marL="601663" lvl="1" indent="-476250"/>
            <a:r>
              <a:rPr lang="en-US" dirty="0" err="1"/>
              <a:t>Ledelseskontroller</a:t>
            </a:r>
            <a:endParaRPr lang="en-US" dirty="0"/>
          </a:p>
          <a:p>
            <a:pPr marL="601663" lvl="1" indent="-476250"/>
            <a:r>
              <a:rPr lang="en-US" dirty="0" err="1"/>
              <a:t>Automatisert</a:t>
            </a:r>
            <a:r>
              <a:rPr lang="en-US" dirty="0"/>
              <a:t> </a:t>
            </a:r>
            <a:r>
              <a:rPr lang="en-US" dirty="0" err="1"/>
              <a:t>revisjon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nb-NO"/>
              <a:t>Executive Event 2009</a:t>
            </a:r>
          </a:p>
        </p:txBody>
      </p:sp>
      <p:sp>
        <p:nvSpPr>
          <p:cNvPr id="5" name="Slide Number Placeholder 5"/>
          <p:cNvSpPr>
            <a:spLocks noGrp="1"/>
          </p:cNvSpPr>
          <p:nvPr>
            <p:ph type="sldNum" sz="quarter" idx="12"/>
          </p:nvPr>
        </p:nvSpPr>
        <p:spPr/>
        <p:txBody>
          <a:bodyPr/>
          <a:lstStyle/>
          <a:p>
            <a:r>
              <a:rPr lang="nb-NO"/>
              <a:t>Side </a:t>
            </a:r>
            <a:fld id="{A30B9852-460F-4073-9655-41B4C4B1C3A9}" type="slidenum">
              <a:rPr lang="nb-NO"/>
              <a:pPr/>
              <a:t>33</a:t>
            </a:fld>
            <a:endParaRPr lang="nb-NO"/>
          </a:p>
        </p:txBody>
      </p:sp>
      <p:sp>
        <p:nvSpPr>
          <p:cNvPr id="585730" name="Rectangle 2"/>
          <p:cNvSpPr>
            <a:spLocks noGrp="1" noChangeArrowheads="1"/>
          </p:cNvSpPr>
          <p:nvPr>
            <p:ph type="title"/>
          </p:nvPr>
        </p:nvSpPr>
        <p:spPr/>
        <p:txBody>
          <a:bodyPr/>
          <a:lstStyle/>
          <a:p>
            <a:r>
              <a:rPr lang="nb-NO"/>
              <a:t>IT-avhengige manuelle kontroller (ITDM)</a:t>
            </a:r>
          </a:p>
        </p:txBody>
      </p:sp>
      <p:sp>
        <p:nvSpPr>
          <p:cNvPr id="585731" name="Rectangle 3"/>
          <p:cNvSpPr>
            <a:spLocks noGrp="1" noChangeArrowheads="1"/>
          </p:cNvSpPr>
          <p:nvPr>
            <p:ph type="body" idx="1"/>
          </p:nvPr>
        </p:nvSpPr>
        <p:spPr/>
        <p:txBody>
          <a:bodyPr/>
          <a:lstStyle/>
          <a:p>
            <a:r>
              <a:rPr lang="nb-NO" dirty="0"/>
              <a:t>Output fra systemet brukes på to måter</a:t>
            </a:r>
          </a:p>
          <a:p>
            <a:pPr lvl="1"/>
            <a:r>
              <a:rPr lang="nb-NO" dirty="0"/>
              <a:t>For å kontrollere annen informasjon</a:t>
            </a:r>
          </a:p>
          <a:p>
            <a:pPr lvl="2"/>
            <a:r>
              <a:rPr lang="nb-NO" dirty="0"/>
              <a:t>Åpne ordre</a:t>
            </a:r>
          </a:p>
          <a:p>
            <a:pPr lvl="2"/>
            <a:r>
              <a:rPr lang="nb-NO" dirty="0"/>
              <a:t>Avvik over definerte nivåer</a:t>
            </a:r>
          </a:p>
          <a:p>
            <a:pPr lvl="2"/>
            <a:r>
              <a:rPr lang="nb-NO" dirty="0"/>
              <a:t>Data med definerte egenskaper (aldersfordeling)</a:t>
            </a:r>
          </a:p>
          <a:p>
            <a:pPr lvl="2"/>
            <a:r>
              <a:rPr lang="nb-NO" dirty="0"/>
              <a:t>Avhengig av:</a:t>
            </a:r>
          </a:p>
          <a:p>
            <a:pPr lvl="3"/>
            <a:r>
              <a:rPr lang="nb-NO" dirty="0"/>
              <a:t>At programmet produserer riktige rapporter</a:t>
            </a:r>
          </a:p>
          <a:p>
            <a:pPr lvl="3"/>
            <a:r>
              <a:rPr lang="nb-NO" dirty="0"/>
              <a:t>At korrekte data benyttes (hvis dette ikke vil avdekkes av kontrollen)</a:t>
            </a:r>
          </a:p>
          <a:p>
            <a:pPr lvl="1"/>
            <a:r>
              <a:rPr lang="nb-NO" dirty="0"/>
              <a:t>For å kontrollere at informasjonen i systemet er riktig</a:t>
            </a:r>
          </a:p>
          <a:p>
            <a:pPr lvl="2"/>
            <a:r>
              <a:rPr lang="nb-NO" dirty="0"/>
              <a:t>Avstemming mot eksterne kilder</a:t>
            </a:r>
          </a:p>
          <a:p>
            <a:pPr lvl="2"/>
            <a:r>
              <a:rPr lang="nb-NO" dirty="0"/>
              <a:t>Kontroll mot underliggende dokumenter</a:t>
            </a:r>
          </a:p>
          <a:p>
            <a:pPr lvl="1"/>
            <a:r>
              <a:rPr lang="nb-NO" dirty="0"/>
              <a:t>Kontroller som avdekker feil i IT-prosesseringen er </a:t>
            </a:r>
            <a:r>
              <a:rPr lang="nb-NO" i="1" dirty="0"/>
              <a:t>ikke </a:t>
            </a:r>
            <a:r>
              <a:rPr lang="nb-NO" dirty="0"/>
              <a:t>ITDM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nb-NO"/>
              <a:t>Executive Event 2009</a:t>
            </a:r>
          </a:p>
        </p:txBody>
      </p:sp>
      <p:sp>
        <p:nvSpPr>
          <p:cNvPr id="5" name="Slide Number Placeholder 5"/>
          <p:cNvSpPr>
            <a:spLocks noGrp="1"/>
          </p:cNvSpPr>
          <p:nvPr>
            <p:ph type="sldNum" sz="quarter" idx="12"/>
          </p:nvPr>
        </p:nvSpPr>
        <p:spPr/>
        <p:txBody>
          <a:bodyPr/>
          <a:lstStyle/>
          <a:p>
            <a:r>
              <a:rPr lang="nb-NO"/>
              <a:t>Side </a:t>
            </a:r>
            <a:fld id="{C286305F-84C0-4E51-8F5E-08FC70DE8229}" type="slidenum">
              <a:rPr lang="nb-NO"/>
              <a:pPr/>
              <a:t>34</a:t>
            </a:fld>
            <a:endParaRPr lang="nb-NO"/>
          </a:p>
        </p:txBody>
      </p:sp>
      <p:sp>
        <p:nvSpPr>
          <p:cNvPr id="587778" name="Rectangle 2"/>
          <p:cNvSpPr>
            <a:spLocks noGrp="1" noChangeArrowheads="1"/>
          </p:cNvSpPr>
          <p:nvPr>
            <p:ph type="title"/>
          </p:nvPr>
        </p:nvSpPr>
        <p:spPr/>
        <p:txBody>
          <a:bodyPr/>
          <a:lstStyle/>
          <a:p>
            <a:r>
              <a:rPr lang="nb-NO"/>
              <a:t>ITDM – avstemminger </a:t>
            </a:r>
          </a:p>
        </p:txBody>
      </p:sp>
      <p:sp>
        <p:nvSpPr>
          <p:cNvPr id="587779" name="Rectangle 3"/>
          <p:cNvSpPr>
            <a:spLocks noGrp="1" noChangeArrowheads="1"/>
          </p:cNvSpPr>
          <p:nvPr>
            <p:ph type="body" idx="1"/>
          </p:nvPr>
        </p:nvSpPr>
        <p:spPr/>
        <p:txBody>
          <a:bodyPr/>
          <a:lstStyle/>
          <a:p>
            <a:r>
              <a:rPr lang="nb-NO"/>
              <a:t>Avstemminger mot eksterne kilder er åpenbart manuelle kontroller</a:t>
            </a:r>
          </a:p>
          <a:p>
            <a:r>
              <a:rPr lang="nb-NO"/>
              <a:t>Avstemminger mellom uavhengige kilder internt vil også normalt avdekke feil i IT-prosesseringen</a:t>
            </a:r>
          </a:p>
          <a:p>
            <a:pPr lvl="1"/>
            <a:r>
              <a:rPr lang="nb-NO"/>
              <a:t>Er det uavhengige kilder som avstemmes?</a:t>
            </a:r>
          </a:p>
          <a:p>
            <a:pPr lvl="1"/>
            <a:r>
              <a:rPr lang="nb-NO"/>
              <a:t>Hvor hentes summene som avstemmes fra – samme kilde?</a:t>
            </a:r>
          </a:p>
          <a:p>
            <a:pPr lvl="1"/>
            <a:r>
              <a:rPr lang="nb-NO"/>
              <a:t>Meningsløse kontroller er sjelden effektive</a:t>
            </a:r>
          </a:p>
          <a:p>
            <a:pPr lvl="1"/>
            <a:r>
              <a:rPr lang="nb-NO"/>
              <a:t>Da hjelper det heller ikke med ITGCs</a:t>
            </a:r>
          </a:p>
          <a:p>
            <a:r>
              <a:rPr lang="nb-NO"/>
              <a:t>Avstemminger er normalt enten manuelle eller meningsløse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nb-NO"/>
              <a:t>Executive Event 2009</a:t>
            </a:r>
          </a:p>
        </p:txBody>
      </p:sp>
      <p:sp>
        <p:nvSpPr>
          <p:cNvPr id="5" name="Slide Number Placeholder 5"/>
          <p:cNvSpPr>
            <a:spLocks noGrp="1"/>
          </p:cNvSpPr>
          <p:nvPr>
            <p:ph type="sldNum" sz="quarter" idx="12"/>
          </p:nvPr>
        </p:nvSpPr>
        <p:spPr/>
        <p:txBody>
          <a:bodyPr/>
          <a:lstStyle/>
          <a:p>
            <a:r>
              <a:rPr lang="nb-NO"/>
              <a:t>Side </a:t>
            </a:r>
            <a:fld id="{04F3679C-4685-49EB-9C8B-3F5E65FBFD07}" type="slidenum">
              <a:rPr lang="nb-NO"/>
              <a:pPr/>
              <a:t>35</a:t>
            </a:fld>
            <a:endParaRPr lang="nb-NO"/>
          </a:p>
        </p:txBody>
      </p:sp>
      <p:sp>
        <p:nvSpPr>
          <p:cNvPr id="589826" name="Rectangle 2"/>
          <p:cNvSpPr>
            <a:spLocks noGrp="1" noChangeArrowheads="1"/>
          </p:cNvSpPr>
          <p:nvPr>
            <p:ph type="title"/>
          </p:nvPr>
        </p:nvSpPr>
        <p:spPr/>
        <p:txBody>
          <a:bodyPr/>
          <a:lstStyle/>
          <a:p>
            <a:r>
              <a:rPr lang="nb-NO"/>
              <a:t>Elektroniske revisjonsbevis</a:t>
            </a:r>
          </a:p>
        </p:txBody>
      </p:sp>
      <p:sp>
        <p:nvSpPr>
          <p:cNvPr id="589827" name="Rectangle 3"/>
          <p:cNvSpPr>
            <a:spLocks noGrp="1" noChangeArrowheads="1"/>
          </p:cNvSpPr>
          <p:nvPr>
            <p:ph type="body" idx="1"/>
          </p:nvPr>
        </p:nvSpPr>
        <p:spPr/>
        <p:txBody>
          <a:bodyPr/>
          <a:lstStyle/>
          <a:p>
            <a:pPr>
              <a:buFont typeface="Arial" pitchFamily="34" charset="0"/>
              <a:buChar char="•"/>
            </a:pPr>
            <a:r>
              <a:rPr lang="nb-NO" dirty="0"/>
              <a:t>Prinsippet er det samme som ITDM</a:t>
            </a:r>
          </a:p>
          <a:p>
            <a:pPr>
              <a:buFont typeface="Arial" pitchFamily="34" charset="0"/>
              <a:buChar char="•"/>
            </a:pPr>
            <a:r>
              <a:rPr lang="nb-NO" dirty="0"/>
              <a:t>Forutsetter revisjonshandlingen at rapporten er riktig</a:t>
            </a:r>
          </a:p>
          <a:p>
            <a:pPr lvl="2"/>
            <a:r>
              <a:rPr lang="nb-NO" dirty="0"/>
              <a:t>Vurdering av avsetning til tap på krav basert på aldersfordelt saldoliste</a:t>
            </a:r>
          </a:p>
          <a:p>
            <a:pPr>
              <a:buFont typeface="Arial" pitchFamily="34" charset="0"/>
              <a:buChar char="•"/>
            </a:pPr>
            <a:r>
              <a:rPr lang="nb-NO" dirty="0"/>
              <a:t>Vil revisjonshandlingen avdekke feil i rapporten?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6774953B-3D7B-49BD-A943-C047FF2272F8}"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0BB6C081-118E-4319-8FFC-B1E37280963F}" type="slidenum">
              <a:rPr lang="nb-NO"/>
              <a:pPr/>
              <a:t>36</a:t>
            </a:fld>
            <a:endParaRPr lang="nb-NO"/>
          </a:p>
        </p:txBody>
      </p:sp>
      <p:sp>
        <p:nvSpPr>
          <p:cNvPr id="513026" name="Rectangle 2"/>
          <p:cNvSpPr>
            <a:spLocks noGrp="1" noChangeArrowheads="1"/>
          </p:cNvSpPr>
          <p:nvPr>
            <p:ph type="title"/>
          </p:nvPr>
        </p:nvSpPr>
        <p:spPr>
          <a:xfrm>
            <a:off x="457200" y="457200"/>
            <a:ext cx="8201025" cy="1066800"/>
          </a:xfrm>
        </p:spPr>
        <p:txBody>
          <a:bodyPr/>
          <a:lstStyle/>
          <a:p>
            <a:r>
              <a:rPr lang="nb-NO" dirty="0" smtClean="0"/>
              <a:t>Generelle IT-kontroller</a:t>
            </a:r>
            <a:endParaRPr lang="en-US" dirty="0"/>
          </a:p>
        </p:txBody>
      </p:sp>
      <p:sp>
        <p:nvSpPr>
          <p:cNvPr id="513027" name="Rectangle 3"/>
          <p:cNvSpPr>
            <a:spLocks noGrp="1" noChangeArrowheads="1"/>
          </p:cNvSpPr>
          <p:nvPr>
            <p:ph type="body" idx="1"/>
          </p:nvPr>
        </p:nvSpPr>
        <p:spPr>
          <a:xfrm>
            <a:off x="511175" y="1762125"/>
            <a:ext cx="7947025" cy="5400675"/>
          </a:xfrm>
        </p:spPr>
        <p:txBody>
          <a:bodyPr/>
          <a:lstStyle/>
          <a:p>
            <a:pPr marL="180975" indent="-180975">
              <a:lnSpc>
                <a:spcPct val="85000"/>
              </a:lnSpc>
              <a:buFont typeface="Arial" pitchFamily="34" charset="0"/>
              <a:buChar char="•"/>
              <a:tabLst>
                <a:tab pos="381000" algn="l"/>
              </a:tabLst>
            </a:pPr>
            <a:r>
              <a:rPr lang="nb-NO" dirty="0"/>
              <a:t>Revisor må forstå hvordan virksomheten håndterer IT-risiko ved </a:t>
            </a:r>
            <a:r>
              <a:rPr lang="nb-NO" dirty="0">
                <a:solidFill>
                  <a:srgbClr val="F40967"/>
                </a:solidFill>
              </a:rPr>
              <a:t>generelle IT-kontroller</a:t>
            </a:r>
            <a:r>
              <a:rPr lang="nb-NO" dirty="0"/>
              <a:t> </a:t>
            </a:r>
            <a:r>
              <a:rPr lang="nb-NO" dirty="0" smtClean="0"/>
              <a:t>(</a:t>
            </a:r>
            <a:r>
              <a:rPr lang="nb-NO" dirty="0" err="1" smtClean="0"/>
              <a:t>ITGCs</a:t>
            </a:r>
            <a:r>
              <a:rPr lang="nb-NO" dirty="0" smtClean="0"/>
              <a:t>) som </a:t>
            </a:r>
            <a:r>
              <a:rPr lang="nb-NO" dirty="0"/>
              <a:t>skal sikre dataintegritet, -sikkerhet og derigjennom fungerende applikasjonskontroller.</a:t>
            </a:r>
          </a:p>
          <a:p>
            <a:pPr marL="180975" indent="-180975">
              <a:buFont typeface="Arial" pitchFamily="34" charset="0"/>
              <a:buChar char="•"/>
              <a:tabLst>
                <a:tab pos="381000" algn="l"/>
              </a:tabLst>
            </a:pPr>
            <a:r>
              <a:rPr lang="nb-NO" dirty="0"/>
              <a:t>Eksempler på generelle IT-kontroller</a:t>
            </a:r>
          </a:p>
          <a:p>
            <a:pPr marL="0" indent="0">
              <a:buFont typeface="Arial" pitchFamily="34" charset="0"/>
              <a:buChar char="•"/>
              <a:tabLst>
                <a:tab pos="381000" algn="l"/>
              </a:tabLst>
            </a:pPr>
            <a:r>
              <a:rPr lang="nb-NO" dirty="0"/>
              <a:t>	</a:t>
            </a:r>
            <a:r>
              <a:rPr lang="nb-NO" sz="1600" dirty="0"/>
              <a:t>Driftsprosesser</a:t>
            </a:r>
          </a:p>
          <a:p>
            <a:pPr marL="0" indent="0">
              <a:buFont typeface="Arial" pitchFamily="34" charset="0"/>
              <a:buChar char="•"/>
              <a:tabLst>
                <a:tab pos="381000" algn="l"/>
              </a:tabLst>
            </a:pPr>
            <a:r>
              <a:rPr lang="nb-NO" sz="1600" dirty="0"/>
              <a:t>	Anskaffelse og vedlikehold av applikasjons- og </a:t>
            </a:r>
            <a:r>
              <a:rPr lang="nb-NO" sz="1600" dirty="0" smtClean="0"/>
              <a:t>systemsoftware</a:t>
            </a:r>
            <a:endParaRPr lang="nb-NO" sz="1600" dirty="0"/>
          </a:p>
          <a:p>
            <a:pPr marL="0" indent="0">
              <a:buFont typeface="Arial" pitchFamily="34" charset="0"/>
              <a:buChar char="•"/>
              <a:tabLst>
                <a:tab pos="381000" algn="l"/>
              </a:tabLst>
            </a:pPr>
            <a:r>
              <a:rPr lang="nb-NO" sz="1600" dirty="0"/>
              <a:t>	Tilgangskontroller</a:t>
            </a:r>
            <a:endParaRPr lang="en-US" sz="1600" dirty="0"/>
          </a:p>
        </p:txBody>
      </p:sp>
      <p:sp>
        <p:nvSpPr>
          <p:cNvPr id="513028" name="Text Box 4"/>
          <p:cNvSpPr txBox="1">
            <a:spLocks noChangeArrowheads="1"/>
          </p:cNvSpPr>
          <p:nvPr/>
        </p:nvSpPr>
        <p:spPr bwMode="auto">
          <a:xfrm>
            <a:off x="7467600" y="7620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half" idx="10"/>
          </p:nvPr>
        </p:nvSpPr>
        <p:spPr/>
        <p:txBody>
          <a:bodyPr/>
          <a:lstStyle/>
          <a:p>
            <a:fld id="{B5C6EC33-150E-4670-9BF1-BE0ADB007994}" type="datetime4">
              <a:rPr lang="nb-NO"/>
              <a:pPr/>
              <a:t>22. februar 2011</a:t>
            </a:fld>
            <a:endParaRPr lang="nb-NO"/>
          </a:p>
        </p:txBody>
      </p:sp>
      <p:sp>
        <p:nvSpPr>
          <p:cNvPr id="44"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45" name="Slide Number Placeholder 4"/>
          <p:cNvSpPr>
            <a:spLocks noGrp="1"/>
          </p:cNvSpPr>
          <p:nvPr>
            <p:ph type="sldNum" sz="quarter" idx="12"/>
          </p:nvPr>
        </p:nvSpPr>
        <p:spPr/>
        <p:txBody>
          <a:bodyPr/>
          <a:lstStyle/>
          <a:p>
            <a:r>
              <a:rPr lang="nb-NO"/>
              <a:t>Side </a:t>
            </a:r>
            <a:fld id="{61167435-14F7-4785-8B4A-25166CCA82C0}" type="slidenum">
              <a:rPr lang="nb-NO"/>
              <a:pPr/>
              <a:t>37</a:t>
            </a:fld>
            <a:endParaRPr lang="nb-NO"/>
          </a:p>
        </p:txBody>
      </p:sp>
      <p:sp>
        <p:nvSpPr>
          <p:cNvPr id="514050" name="Rectangle 2"/>
          <p:cNvSpPr>
            <a:spLocks noGrp="1" noChangeArrowheads="1"/>
          </p:cNvSpPr>
          <p:nvPr>
            <p:ph type="title"/>
          </p:nvPr>
        </p:nvSpPr>
        <p:spPr>
          <a:xfrm>
            <a:off x="457200" y="457200"/>
            <a:ext cx="8458200" cy="685800"/>
          </a:xfrm>
        </p:spPr>
        <p:txBody>
          <a:bodyPr/>
          <a:lstStyle/>
          <a:p>
            <a:r>
              <a:rPr lang="nb-NO"/>
              <a:t>Sammenhengen applikasjonskontroller og generelle kontroller</a:t>
            </a:r>
          </a:p>
        </p:txBody>
      </p:sp>
      <p:sp>
        <p:nvSpPr>
          <p:cNvPr id="514051" name="Rectangle 3"/>
          <p:cNvSpPr>
            <a:spLocks noChangeArrowheads="1"/>
          </p:cNvSpPr>
          <p:nvPr/>
        </p:nvSpPr>
        <p:spPr bwMode="auto">
          <a:xfrm>
            <a:off x="1219200" y="2133600"/>
            <a:ext cx="1593850" cy="11557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7938">
            <a:solidFill>
              <a:schemeClr val="tx1"/>
            </a:solidFill>
            <a:miter lim="800000"/>
            <a:headEnd/>
            <a:tailEnd/>
          </a:ln>
        </p:spPr>
        <p:txBody>
          <a:bodyPr/>
          <a:lstStyle/>
          <a:p>
            <a:endParaRPr lang="nb-NO"/>
          </a:p>
        </p:txBody>
      </p:sp>
      <p:sp>
        <p:nvSpPr>
          <p:cNvPr id="514052" name="Rectangle 4"/>
          <p:cNvSpPr>
            <a:spLocks noChangeArrowheads="1"/>
          </p:cNvSpPr>
          <p:nvPr/>
        </p:nvSpPr>
        <p:spPr bwMode="auto">
          <a:xfrm>
            <a:off x="1516063" y="2362200"/>
            <a:ext cx="76835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FFFFFF"/>
                </a:solidFill>
                <a:latin typeface="Arial Narrow" pitchFamily="34" charset="0"/>
              </a:rPr>
              <a:t>Generelle</a:t>
            </a:r>
            <a:endParaRPr lang="en-US" sz="2400">
              <a:solidFill>
                <a:schemeClr val="accent1"/>
              </a:solidFill>
              <a:latin typeface="Arial Narrow" pitchFamily="34" charset="0"/>
            </a:endParaRPr>
          </a:p>
        </p:txBody>
      </p:sp>
      <p:sp>
        <p:nvSpPr>
          <p:cNvPr id="514053" name="Rectangle 5"/>
          <p:cNvSpPr>
            <a:spLocks noChangeArrowheads="1"/>
          </p:cNvSpPr>
          <p:nvPr/>
        </p:nvSpPr>
        <p:spPr bwMode="auto">
          <a:xfrm>
            <a:off x="1508125" y="2732088"/>
            <a:ext cx="1030539" cy="261610"/>
          </a:xfrm>
          <a:prstGeom prst="rect">
            <a:avLst/>
          </a:prstGeom>
          <a:noFill/>
          <a:ln w="9525">
            <a:noFill/>
            <a:miter lim="800000"/>
            <a:headEnd/>
            <a:tailEnd/>
          </a:ln>
        </p:spPr>
        <p:txBody>
          <a:bodyPr wrap="none" lIns="0" tIns="0" rIns="0" bIns="0">
            <a:spAutoFit/>
          </a:bodyPr>
          <a:lstStyle/>
          <a:p>
            <a:pPr algn="l" eaLnBrk="0" hangingPunct="0"/>
            <a:r>
              <a:rPr lang="en-US" sz="1700" dirty="0" smtClean="0">
                <a:solidFill>
                  <a:srgbClr val="FFFFFF"/>
                </a:solidFill>
                <a:latin typeface="Arial Narrow" pitchFamily="34" charset="0"/>
              </a:rPr>
              <a:t>IT-</a:t>
            </a:r>
            <a:r>
              <a:rPr lang="en-US" sz="1700" dirty="0" err="1" smtClean="0">
                <a:solidFill>
                  <a:srgbClr val="FFFFFF"/>
                </a:solidFill>
                <a:latin typeface="Arial Narrow" pitchFamily="34" charset="0"/>
              </a:rPr>
              <a:t>kontroller</a:t>
            </a:r>
            <a:endParaRPr lang="en-US" sz="2400" dirty="0">
              <a:solidFill>
                <a:schemeClr val="accent1"/>
              </a:solidFill>
              <a:latin typeface="Arial Narrow" pitchFamily="34" charset="0"/>
            </a:endParaRPr>
          </a:p>
        </p:txBody>
      </p:sp>
      <p:sp>
        <p:nvSpPr>
          <p:cNvPr id="514054" name="Rectangle 6"/>
          <p:cNvSpPr>
            <a:spLocks noChangeArrowheads="1"/>
          </p:cNvSpPr>
          <p:nvPr/>
        </p:nvSpPr>
        <p:spPr bwMode="auto">
          <a:xfrm>
            <a:off x="4338638" y="2133600"/>
            <a:ext cx="1593850" cy="11557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7938">
            <a:solidFill>
              <a:schemeClr val="tx1"/>
            </a:solidFill>
            <a:miter lim="800000"/>
            <a:headEnd/>
            <a:tailEnd/>
          </a:ln>
        </p:spPr>
        <p:txBody>
          <a:bodyPr/>
          <a:lstStyle/>
          <a:p>
            <a:endParaRPr lang="nb-NO"/>
          </a:p>
        </p:txBody>
      </p:sp>
      <p:sp>
        <p:nvSpPr>
          <p:cNvPr id="514055" name="Rectangle 7"/>
          <p:cNvSpPr>
            <a:spLocks noChangeArrowheads="1"/>
          </p:cNvSpPr>
          <p:nvPr/>
        </p:nvSpPr>
        <p:spPr bwMode="auto">
          <a:xfrm>
            <a:off x="4572000" y="2362200"/>
            <a:ext cx="105410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FFFFFF"/>
                </a:solidFill>
                <a:latin typeface="Arial Narrow" pitchFamily="34" charset="0"/>
              </a:rPr>
              <a:t>Applikasjons</a:t>
            </a:r>
            <a:r>
              <a:rPr lang="nb-NO" sz="1700">
                <a:solidFill>
                  <a:srgbClr val="FFFFFF"/>
                </a:solidFill>
                <a:latin typeface="Arial Narrow" pitchFamily="34" charset="0"/>
              </a:rPr>
              <a:t>-</a:t>
            </a:r>
            <a:endParaRPr lang="en-US" sz="2400">
              <a:solidFill>
                <a:schemeClr val="accent1"/>
              </a:solidFill>
              <a:latin typeface="Arial Narrow" pitchFamily="34" charset="0"/>
            </a:endParaRPr>
          </a:p>
        </p:txBody>
      </p:sp>
      <p:sp>
        <p:nvSpPr>
          <p:cNvPr id="514056" name="Rectangle 8"/>
          <p:cNvSpPr>
            <a:spLocks noChangeArrowheads="1"/>
          </p:cNvSpPr>
          <p:nvPr/>
        </p:nvSpPr>
        <p:spPr bwMode="auto">
          <a:xfrm>
            <a:off x="4629150" y="2732088"/>
            <a:ext cx="728663"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FFFFFF"/>
                </a:solidFill>
                <a:latin typeface="Arial Narrow" pitchFamily="34" charset="0"/>
              </a:rPr>
              <a:t>kontroller</a:t>
            </a:r>
            <a:endParaRPr lang="en-US" sz="2400">
              <a:solidFill>
                <a:schemeClr val="accent1"/>
              </a:solidFill>
              <a:latin typeface="Arial Narrow" pitchFamily="34" charset="0"/>
            </a:endParaRPr>
          </a:p>
        </p:txBody>
      </p:sp>
      <p:sp>
        <p:nvSpPr>
          <p:cNvPr id="514057" name="Rectangle 9"/>
          <p:cNvSpPr>
            <a:spLocks noChangeArrowheads="1"/>
          </p:cNvSpPr>
          <p:nvPr/>
        </p:nvSpPr>
        <p:spPr bwMode="auto">
          <a:xfrm>
            <a:off x="5867400" y="4419600"/>
            <a:ext cx="1595438" cy="11557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7938">
            <a:solidFill>
              <a:srgbClr val="716C0D"/>
            </a:solidFill>
            <a:miter lim="800000"/>
            <a:headEnd/>
            <a:tailEnd/>
          </a:ln>
        </p:spPr>
        <p:txBody>
          <a:bodyPr/>
          <a:lstStyle/>
          <a:p>
            <a:endParaRPr lang="nb-NO"/>
          </a:p>
        </p:txBody>
      </p:sp>
      <p:sp>
        <p:nvSpPr>
          <p:cNvPr id="514058" name="Rectangle 10"/>
          <p:cNvSpPr>
            <a:spLocks noChangeArrowheads="1"/>
          </p:cNvSpPr>
          <p:nvPr/>
        </p:nvSpPr>
        <p:spPr bwMode="auto">
          <a:xfrm>
            <a:off x="6083300" y="4608513"/>
            <a:ext cx="719138"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FFFFFF"/>
                </a:solidFill>
                <a:latin typeface="Arial Narrow" pitchFamily="34" charset="0"/>
              </a:rPr>
              <a:t>Manuelle</a:t>
            </a:r>
            <a:endParaRPr lang="en-US" sz="2400">
              <a:solidFill>
                <a:schemeClr val="accent1"/>
              </a:solidFill>
              <a:latin typeface="Arial Narrow" pitchFamily="34" charset="0"/>
            </a:endParaRPr>
          </a:p>
        </p:txBody>
      </p:sp>
      <p:sp>
        <p:nvSpPr>
          <p:cNvPr id="514059" name="Rectangle 11"/>
          <p:cNvSpPr>
            <a:spLocks noChangeArrowheads="1"/>
          </p:cNvSpPr>
          <p:nvPr/>
        </p:nvSpPr>
        <p:spPr bwMode="auto">
          <a:xfrm>
            <a:off x="6142038" y="5003800"/>
            <a:ext cx="728662"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FFFFFF"/>
                </a:solidFill>
                <a:latin typeface="Arial Narrow" pitchFamily="34" charset="0"/>
              </a:rPr>
              <a:t>kontroller</a:t>
            </a:r>
            <a:endParaRPr lang="en-US" sz="2400">
              <a:solidFill>
                <a:schemeClr val="accent1"/>
              </a:solidFill>
              <a:latin typeface="Arial Narrow" pitchFamily="34" charset="0"/>
            </a:endParaRPr>
          </a:p>
        </p:txBody>
      </p:sp>
      <p:sp>
        <p:nvSpPr>
          <p:cNvPr id="514060" name="Rectangle 12"/>
          <p:cNvSpPr>
            <a:spLocks noChangeArrowheads="1"/>
          </p:cNvSpPr>
          <p:nvPr/>
        </p:nvSpPr>
        <p:spPr bwMode="auto">
          <a:xfrm>
            <a:off x="2959100" y="4368800"/>
            <a:ext cx="1597025" cy="11557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7938">
            <a:solidFill>
              <a:srgbClr val="716C0D"/>
            </a:solidFill>
            <a:miter lim="800000"/>
            <a:headEnd/>
            <a:tailEnd/>
          </a:ln>
        </p:spPr>
        <p:txBody>
          <a:bodyPr/>
          <a:lstStyle/>
          <a:p>
            <a:endParaRPr lang="nb-NO"/>
          </a:p>
        </p:txBody>
      </p:sp>
      <p:sp>
        <p:nvSpPr>
          <p:cNvPr id="514061" name="Rectangle 13"/>
          <p:cNvSpPr>
            <a:spLocks noChangeArrowheads="1"/>
          </p:cNvSpPr>
          <p:nvPr/>
        </p:nvSpPr>
        <p:spPr bwMode="auto">
          <a:xfrm>
            <a:off x="3200400" y="4648200"/>
            <a:ext cx="113030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FFFFFF"/>
                </a:solidFill>
                <a:latin typeface="Arial Narrow" pitchFamily="34" charset="0"/>
              </a:rPr>
              <a:t>Programmerte</a:t>
            </a:r>
            <a:endParaRPr lang="en-US" sz="2400">
              <a:solidFill>
                <a:schemeClr val="accent1"/>
              </a:solidFill>
              <a:latin typeface="Arial Narrow" pitchFamily="34" charset="0"/>
            </a:endParaRPr>
          </a:p>
        </p:txBody>
      </p:sp>
      <p:sp>
        <p:nvSpPr>
          <p:cNvPr id="514062" name="Rectangle 14"/>
          <p:cNvSpPr>
            <a:spLocks noChangeArrowheads="1"/>
          </p:cNvSpPr>
          <p:nvPr/>
        </p:nvSpPr>
        <p:spPr bwMode="auto">
          <a:xfrm>
            <a:off x="3233738" y="4967288"/>
            <a:ext cx="728662"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FFFFFF"/>
                </a:solidFill>
                <a:latin typeface="Arial Narrow" pitchFamily="34" charset="0"/>
              </a:rPr>
              <a:t>kontroller</a:t>
            </a:r>
            <a:endParaRPr lang="en-US" sz="2400">
              <a:solidFill>
                <a:schemeClr val="accent1"/>
              </a:solidFill>
              <a:latin typeface="Arial Narrow" pitchFamily="34" charset="0"/>
            </a:endParaRPr>
          </a:p>
        </p:txBody>
      </p:sp>
      <p:grpSp>
        <p:nvGrpSpPr>
          <p:cNvPr id="2" name="Group 15"/>
          <p:cNvGrpSpPr>
            <a:grpSpLocks/>
          </p:cNvGrpSpPr>
          <p:nvPr/>
        </p:nvGrpSpPr>
        <p:grpSpPr bwMode="auto">
          <a:xfrm>
            <a:off x="3609975" y="3289300"/>
            <a:ext cx="995363" cy="1079500"/>
            <a:chOff x="2049" y="1183"/>
            <a:chExt cx="489" cy="485"/>
          </a:xfrm>
        </p:grpSpPr>
        <p:sp>
          <p:nvSpPr>
            <p:cNvPr id="514064" name="Line 16"/>
            <p:cNvSpPr>
              <a:spLocks noChangeShapeType="1"/>
            </p:cNvSpPr>
            <p:nvPr/>
          </p:nvSpPr>
          <p:spPr bwMode="auto">
            <a:xfrm flipH="1">
              <a:off x="2096" y="1183"/>
              <a:ext cx="442" cy="437"/>
            </a:xfrm>
            <a:prstGeom prst="line">
              <a:avLst/>
            </a:prstGeom>
            <a:noFill/>
            <a:ln w="7938">
              <a:solidFill>
                <a:schemeClr val="tx1"/>
              </a:solidFill>
              <a:round/>
              <a:headEnd/>
              <a:tailEnd/>
            </a:ln>
          </p:spPr>
          <p:txBody>
            <a:bodyPr/>
            <a:lstStyle/>
            <a:p>
              <a:endParaRPr lang="nb-NO"/>
            </a:p>
          </p:txBody>
        </p:sp>
        <p:sp>
          <p:nvSpPr>
            <p:cNvPr id="514065" name="Freeform 17"/>
            <p:cNvSpPr>
              <a:spLocks/>
            </p:cNvSpPr>
            <p:nvPr/>
          </p:nvSpPr>
          <p:spPr bwMode="auto">
            <a:xfrm>
              <a:off x="2049" y="1592"/>
              <a:ext cx="73" cy="76"/>
            </a:xfrm>
            <a:custGeom>
              <a:avLst/>
              <a:gdLst/>
              <a:ahLst/>
              <a:cxnLst>
                <a:cxn ang="0">
                  <a:pos x="53" y="0"/>
                </a:cxn>
                <a:cxn ang="0">
                  <a:pos x="0" y="151"/>
                </a:cxn>
                <a:cxn ang="0">
                  <a:pos x="147" y="105"/>
                </a:cxn>
                <a:cxn ang="0">
                  <a:pos x="53" y="0"/>
                </a:cxn>
              </a:cxnLst>
              <a:rect l="0" t="0" r="r" b="b"/>
              <a:pathLst>
                <a:path w="147" h="151">
                  <a:moveTo>
                    <a:pt x="53" y="0"/>
                  </a:moveTo>
                  <a:lnTo>
                    <a:pt x="0" y="151"/>
                  </a:lnTo>
                  <a:lnTo>
                    <a:pt x="147" y="105"/>
                  </a:lnTo>
                  <a:lnTo>
                    <a:pt x="53" y="0"/>
                  </a:lnTo>
                  <a:close/>
                </a:path>
              </a:pathLst>
            </a:custGeom>
            <a:solidFill>
              <a:srgbClr val="000000"/>
            </a:solidFill>
            <a:ln w="9525">
              <a:solidFill>
                <a:schemeClr val="tx1"/>
              </a:solidFill>
              <a:round/>
              <a:headEnd/>
              <a:tailEnd/>
            </a:ln>
          </p:spPr>
          <p:txBody>
            <a:bodyPr/>
            <a:lstStyle/>
            <a:p>
              <a:endParaRPr lang="nb-NO"/>
            </a:p>
          </p:txBody>
        </p:sp>
      </p:grpSp>
      <p:grpSp>
        <p:nvGrpSpPr>
          <p:cNvPr id="3" name="Group 18"/>
          <p:cNvGrpSpPr>
            <a:grpSpLocks/>
          </p:cNvGrpSpPr>
          <p:nvPr/>
        </p:nvGrpSpPr>
        <p:grpSpPr bwMode="auto">
          <a:xfrm>
            <a:off x="5411788" y="3281363"/>
            <a:ext cx="1241425" cy="1082675"/>
            <a:chOff x="2934" y="1179"/>
            <a:chExt cx="610" cy="487"/>
          </a:xfrm>
        </p:grpSpPr>
        <p:sp>
          <p:nvSpPr>
            <p:cNvPr id="514067" name="Line 19"/>
            <p:cNvSpPr>
              <a:spLocks noChangeShapeType="1"/>
            </p:cNvSpPr>
            <p:nvPr/>
          </p:nvSpPr>
          <p:spPr bwMode="auto">
            <a:xfrm>
              <a:off x="2934" y="1179"/>
              <a:ext cx="557" cy="445"/>
            </a:xfrm>
            <a:prstGeom prst="line">
              <a:avLst/>
            </a:prstGeom>
            <a:noFill/>
            <a:ln w="7938">
              <a:solidFill>
                <a:schemeClr val="tx1"/>
              </a:solidFill>
              <a:round/>
              <a:headEnd/>
              <a:tailEnd/>
            </a:ln>
          </p:spPr>
          <p:txBody>
            <a:bodyPr/>
            <a:lstStyle/>
            <a:p>
              <a:endParaRPr lang="nb-NO"/>
            </a:p>
          </p:txBody>
        </p:sp>
        <p:sp>
          <p:nvSpPr>
            <p:cNvPr id="514068" name="Freeform 20"/>
            <p:cNvSpPr>
              <a:spLocks/>
            </p:cNvSpPr>
            <p:nvPr/>
          </p:nvSpPr>
          <p:spPr bwMode="auto">
            <a:xfrm>
              <a:off x="3469" y="1594"/>
              <a:ext cx="75" cy="72"/>
            </a:xfrm>
            <a:custGeom>
              <a:avLst/>
              <a:gdLst/>
              <a:ahLst/>
              <a:cxnLst>
                <a:cxn ang="0">
                  <a:pos x="0" y="116"/>
                </a:cxn>
                <a:cxn ang="0">
                  <a:pos x="151" y="144"/>
                </a:cxn>
                <a:cxn ang="0">
                  <a:pos x="81" y="0"/>
                </a:cxn>
                <a:cxn ang="0">
                  <a:pos x="0" y="116"/>
                </a:cxn>
              </a:cxnLst>
              <a:rect l="0" t="0" r="r" b="b"/>
              <a:pathLst>
                <a:path w="151" h="144">
                  <a:moveTo>
                    <a:pt x="0" y="116"/>
                  </a:moveTo>
                  <a:lnTo>
                    <a:pt x="151" y="144"/>
                  </a:lnTo>
                  <a:lnTo>
                    <a:pt x="81" y="0"/>
                  </a:lnTo>
                  <a:lnTo>
                    <a:pt x="0" y="116"/>
                  </a:lnTo>
                  <a:close/>
                </a:path>
              </a:pathLst>
            </a:custGeom>
            <a:solidFill>
              <a:srgbClr val="000000"/>
            </a:solidFill>
            <a:ln w="9525">
              <a:solidFill>
                <a:schemeClr val="tx1"/>
              </a:solidFill>
              <a:round/>
              <a:headEnd/>
              <a:tailEnd/>
            </a:ln>
          </p:spPr>
          <p:txBody>
            <a:bodyPr/>
            <a:lstStyle/>
            <a:p>
              <a:endParaRPr lang="nb-NO"/>
            </a:p>
          </p:txBody>
        </p:sp>
      </p:grpSp>
      <p:grpSp>
        <p:nvGrpSpPr>
          <p:cNvPr id="4" name="Group 21"/>
          <p:cNvGrpSpPr>
            <a:grpSpLocks/>
          </p:cNvGrpSpPr>
          <p:nvPr/>
        </p:nvGrpSpPr>
        <p:grpSpPr bwMode="auto">
          <a:xfrm>
            <a:off x="2305050" y="3263900"/>
            <a:ext cx="1244600" cy="1087438"/>
            <a:chOff x="1408" y="1171"/>
            <a:chExt cx="612" cy="489"/>
          </a:xfrm>
        </p:grpSpPr>
        <p:sp>
          <p:nvSpPr>
            <p:cNvPr id="514070" name="Freeform 22"/>
            <p:cNvSpPr>
              <a:spLocks/>
            </p:cNvSpPr>
            <p:nvPr/>
          </p:nvSpPr>
          <p:spPr bwMode="auto">
            <a:xfrm>
              <a:off x="1408" y="1171"/>
              <a:ext cx="20" cy="18"/>
            </a:xfrm>
            <a:custGeom>
              <a:avLst/>
              <a:gdLst/>
              <a:ahLst/>
              <a:cxnLst>
                <a:cxn ang="0">
                  <a:pos x="7" y="0"/>
                </a:cxn>
                <a:cxn ang="0">
                  <a:pos x="0" y="9"/>
                </a:cxn>
                <a:cxn ang="0">
                  <a:pos x="34" y="36"/>
                </a:cxn>
                <a:cxn ang="0">
                  <a:pos x="41" y="28"/>
                </a:cxn>
                <a:cxn ang="0">
                  <a:pos x="7" y="0"/>
                </a:cxn>
              </a:cxnLst>
              <a:rect l="0" t="0" r="r" b="b"/>
              <a:pathLst>
                <a:path w="41" h="36">
                  <a:moveTo>
                    <a:pt x="7" y="0"/>
                  </a:moveTo>
                  <a:lnTo>
                    <a:pt x="0" y="9"/>
                  </a:lnTo>
                  <a:lnTo>
                    <a:pt x="34" y="36"/>
                  </a:lnTo>
                  <a:lnTo>
                    <a:pt x="41" y="28"/>
                  </a:lnTo>
                  <a:lnTo>
                    <a:pt x="7" y="0"/>
                  </a:lnTo>
                  <a:close/>
                </a:path>
              </a:pathLst>
            </a:custGeom>
            <a:solidFill>
              <a:srgbClr val="000000"/>
            </a:solidFill>
            <a:ln w="9525">
              <a:solidFill>
                <a:schemeClr val="tx1"/>
              </a:solidFill>
              <a:round/>
              <a:headEnd/>
              <a:tailEnd/>
            </a:ln>
          </p:spPr>
          <p:txBody>
            <a:bodyPr/>
            <a:lstStyle/>
            <a:p>
              <a:endParaRPr lang="nb-NO"/>
            </a:p>
          </p:txBody>
        </p:sp>
        <p:sp>
          <p:nvSpPr>
            <p:cNvPr id="514071" name="Freeform 23"/>
            <p:cNvSpPr>
              <a:spLocks/>
            </p:cNvSpPr>
            <p:nvPr/>
          </p:nvSpPr>
          <p:spPr bwMode="auto">
            <a:xfrm>
              <a:off x="1438" y="1196"/>
              <a:ext cx="21" cy="18"/>
            </a:xfrm>
            <a:custGeom>
              <a:avLst/>
              <a:gdLst/>
              <a:ahLst/>
              <a:cxnLst>
                <a:cxn ang="0">
                  <a:pos x="6" y="0"/>
                </a:cxn>
                <a:cxn ang="0">
                  <a:pos x="0" y="9"/>
                </a:cxn>
                <a:cxn ang="0">
                  <a:pos x="35" y="36"/>
                </a:cxn>
                <a:cxn ang="0">
                  <a:pos x="42" y="28"/>
                </a:cxn>
                <a:cxn ang="0">
                  <a:pos x="6" y="0"/>
                </a:cxn>
              </a:cxnLst>
              <a:rect l="0" t="0" r="r" b="b"/>
              <a:pathLst>
                <a:path w="42" h="36">
                  <a:moveTo>
                    <a:pt x="6" y="0"/>
                  </a:moveTo>
                  <a:lnTo>
                    <a:pt x="0" y="9"/>
                  </a:lnTo>
                  <a:lnTo>
                    <a:pt x="35" y="36"/>
                  </a:lnTo>
                  <a:lnTo>
                    <a:pt x="42" y="28"/>
                  </a:lnTo>
                  <a:lnTo>
                    <a:pt x="6" y="0"/>
                  </a:lnTo>
                  <a:close/>
                </a:path>
              </a:pathLst>
            </a:custGeom>
            <a:solidFill>
              <a:srgbClr val="000000"/>
            </a:solidFill>
            <a:ln w="9525">
              <a:solidFill>
                <a:schemeClr val="tx1"/>
              </a:solidFill>
              <a:round/>
              <a:headEnd/>
              <a:tailEnd/>
            </a:ln>
          </p:spPr>
          <p:txBody>
            <a:bodyPr/>
            <a:lstStyle/>
            <a:p>
              <a:endParaRPr lang="nb-NO"/>
            </a:p>
          </p:txBody>
        </p:sp>
        <p:sp>
          <p:nvSpPr>
            <p:cNvPr id="514072" name="Freeform 24"/>
            <p:cNvSpPr>
              <a:spLocks/>
            </p:cNvSpPr>
            <p:nvPr/>
          </p:nvSpPr>
          <p:spPr bwMode="auto">
            <a:xfrm>
              <a:off x="1468" y="1219"/>
              <a:ext cx="21" cy="19"/>
            </a:xfrm>
            <a:custGeom>
              <a:avLst/>
              <a:gdLst/>
              <a:ahLst/>
              <a:cxnLst>
                <a:cxn ang="0">
                  <a:pos x="7" y="0"/>
                </a:cxn>
                <a:cxn ang="0">
                  <a:pos x="0" y="8"/>
                </a:cxn>
                <a:cxn ang="0">
                  <a:pos x="35" y="37"/>
                </a:cxn>
                <a:cxn ang="0">
                  <a:pos x="42" y="29"/>
                </a:cxn>
                <a:cxn ang="0">
                  <a:pos x="7" y="0"/>
                </a:cxn>
              </a:cxnLst>
              <a:rect l="0" t="0" r="r" b="b"/>
              <a:pathLst>
                <a:path w="42" h="37">
                  <a:moveTo>
                    <a:pt x="7" y="0"/>
                  </a:moveTo>
                  <a:lnTo>
                    <a:pt x="0" y="8"/>
                  </a:lnTo>
                  <a:lnTo>
                    <a:pt x="35" y="37"/>
                  </a:lnTo>
                  <a:lnTo>
                    <a:pt x="42" y="29"/>
                  </a:lnTo>
                  <a:lnTo>
                    <a:pt x="7" y="0"/>
                  </a:lnTo>
                  <a:close/>
                </a:path>
              </a:pathLst>
            </a:custGeom>
            <a:solidFill>
              <a:srgbClr val="000000"/>
            </a:solidFill>
            <a:ln w="9525">
              <a:solidFill>
                <a:schemeClr val="tx1"/>
              </a:solidFill>
              <a:round/>
              <a:headEnd/>
              <a:tailEnd/>
            </a:ln>
          </p:spPr>
          <p:txBody>
            <a:bodyPr/>
            <a:lstStyle/>
            <a:p>
              <a:endParaRPr lang="nb-NO"/>
            </a:p>
          </p:txBody>
        </p:sp>
        <p:sp>
          <p:nvSpPr>
            <p:cNvPr id="514073" name="Freeform 25"/>
            <p:cNvSpPr>
              <a:spLocks/>
            </p:cNvSpPr>
            <p:nvPr/>
          </p:nvSpPr>
          <p:spPr bwMode="auto">
            <a:xfrm>
              <a:off x="1499" y="1244"/>
              <a:ext cx="20" cy="18"/>
            </a:xfrm>
            <a:custGeom>
              <a:avLst/>
              <a:gdLst/>
              <a:ahLst/>
              <a:cxnLst>
                <a:cxn ang="0">
                  <a:pos x="7" y="0"/>
                </a:cxn>
                <a:cxn ang="0">
                  <a:pos x="0" y="9"/>
                </a:cxn>
                <a:cxn ang="0">
                  <a:pos x="34" y="36"/>
                </a:cxn>
                <a:cxn ang="0">
                  <a:pos x="41" y="27"/>
                </a:cxn>
                <a:cxn ang="0">
                  <a:pos x="7" y="0"/>
                </a:cxn>
              </a:cxnLst>
              <a:rect l="0" t="0" r="r" b="b"/>
              <a:pathLst>
                <a:path w="41" h="36">
                  <a:moveTo>
                    <a:pt x="7" y="0"/>
                  </a:moveTo>
                  <a:lnTo>
                    <a:pt x="0" y="9"/>
                  </a:lnTo>
                  <a:lnTo>
                    <a:pt x="34" y="36"/>
                  </a:lnTo>
                  <a:lnTo>
                    <a:pt x="41" y="27"/>
                  </a:lnTo>
                  <a:lnTo>
                    <a:pt x="7" y="0"/>
                  </a:lnTo>
                  <a:close/>
                </a:path>
              </a:pathLst>
            </a:custGeom>
            <a:solidFill>
              <a:srgbClr val="000000"/>
            </a:solidFill>
            <a:ln w="9525">
              <a:solidFill>
                <a:schemeClr val="tx1"/>
              </a:solidFill>
              <a:round/>
              <a:headEnd/>
              <a:tailEnd/>
            </a:ln>
          </p:spPr>
          <p:txBody>
            <a:bodyPr/>
            <a:lstStyle/>
            <a:p>
              <a:endParaRPr lang="nb-NO"/>
            </a:p>
          </p:txBody>
        </p:sp>
        <p:sp>
          <p:nvSpPr>
            <p:cNvPr id="514074" name="Freeform 26"/>
            <p:cNvSpPr>
              <a:spLocks/>
            </p:cNvSpPr>
            <p:nvPr/>
          </p:nvSpPr>
          <p:spPr bwMode="auto">
            <a:xfrm>
              <a:off x="1530" y="1268"/>
              <a:ext cx="20" cy="19"/>
            </a:xfrm>
            <a:custGeom>
              <a:avLst/>
              <a:gdLst/>
              <a:ahLst/>
              <a:cxnLst>
                <a:cxn ang="0">
                  <a:pos x="7" y="0"/>
                </a:cxn>
                <a:cxn ang="0">
                  <a:pos x="0" y="9"/>
                </a:cxn>
                <a:cxn ang="0">
                  <a:pos x="34" y="36"/>
                </a:cxn>
                <a:cxn ang="0">
                  <a:pos x="41" y="27"/>
                </a:cxn>
                <a:cxn ang="0">
                  <a:pos x="7" y="0"/>
                </a:cxn>
              </a:cxnLst>
              <a:rect l="0" t="0" r="r" b="b"/>
              <a:pathLst>
                <a:path w="41" h="36">
                  <a:moveTo>
                    <a:pt x="7" y="0"/>
                  </a:moveTo>
                  <a:lnTo>
                    <a:pt x="0" y="9"/>
                  </a:lnTo>
                  <a:lnTo>
                    <a:pt x="34" y="36"/>
                  </a:lnTo>
                  <a:lnTo>
                    <a:pt x="41" y="27"/>
                  </a:lnTo>
                  <a:lnTo>
                    <a:pt x="7" y="0"/>
                  </a:lnTo>
                  <a:close/>
                </a:path>
              </a:pathLst>
            </a:custGeom>
            <a:solidFill>
              <a:srgbClr val="000000"/>
            </a:solidFill>
            <a:ln w="9525">
              <a:solidFill>
                <a:schemeClr val="tx1"/>
              </a:solidFill>
              <a:round/>
              <a:headEnd/>
              <a:tailEnd/>
            </a:ln>
          </p:spPr>
          <p:txBody>
            <a:bodyPr/>
            <a:lstStyle/>
            <a:p>
              <a:endParaRPr lang="nb-NO"/>
            </a:p>
          </p:txBody>
        </p:sp>
        <p:sp>
          <p:nvSpPr>
            <p:cNvPr id="514075" name="Freeform 27"/>
            <p:cNvSpPr>
              <a:spLocks/>
            </p:cNvSpPr>
            <p:nvPr/>
          </p:nvSpPr>
          <p:spPr bwMode="auto">
            <a:xfrm>
              <a:off x="1559" y="1292"/>
              <a:ext cx="22" cy="18"/>
            </a:xfrm>
            <a:custGeom>
              <a:avLst/>
              <a:gdLst/>
              <a:ahLst/>
              <a:cxnLst>
                <a:cxn ang="0">
                  <a:pos x="7" y="0"/>
                </a:cxn>
                <a:cxn ang="0">
                  <a:pos x="0" y="8"/>
                </a:cxn>
                <a:cxn ang="0">
                  <a:pos x="35" y="36"/>
                </a:cxn>
                <a:cxn ang="0">
                  <a:pos x="42" y="27"/>
                </a:cxn>
                <a:cxn ang="0">
                  <a:pos x="7" y="0"/>
                </a:cxn>
              </a:cxnLst>
              <a:rect l="0" t="0" r="r" b="b"/>
              <a:pathLst>
                <a:path w="42" h="36">
                  <a:moveTo>
                    <a:pt x="7" y="0"/>
                  </a:moveTo>
                  <a:lnTo>
                    <a:pt x="0" y="8"/>
                  </a:lnTo>
                  <a:lnTo>
                    <a:pt x="35" y="36"/>
                  </a:lnTo>
                  <a:lnTo>
                    <a:pt x="42" y="27"/>
                  </a:lnTo>
                  <a:lnTo>
                    <a:pt x="7" y="0"/>
                  </a:lnTo>
                  <a:close/>
                </a:path>
              </a:pathLst>
            </a:custGeom>
            <a:solidFill>
              <a:srgbClr val="000000"/>
            </a:solidFill>
            <a:ln w="9525">
              <a:solidFill>
                <a:schemeClr val="tx1"/>
              </a:solidFill>
              <a:round/>
              <a:headEnd/>
              <a:tailEnd/>
            </a:ln>
          </p:spPr>
          <p:txBody>
            <a:bodyPr/>
            <a:lstStyle/>
            <a:p>
              <a:endParaRPr lang="nb-NO"/>
            </a:p>
          </p:txBody>
        </p:sp>
        <p:sp>
          <p:nvSpPr>
            <p:cNvPr id="514076" name="Freeform 28"/>
            <p:cNvSpPr>
              <a:spLocks/>
            </p:cNvSpPr>
            <p:nvPr/>
          </p:nvSpPr>
          <p:spPr bwMode="auto">
            <a:xfrm>
              <a:off x="1590" y="1317"/>
              <a:ext cx="21" cy="18"/>
            </a:xfrm>
            <a:custGeom>
              <a:avLst/>
              <a:gdLst/>
              <a:ahLst/>
              <a:cxnLst>
                <a:cxn ang="0">
                  <a:pos x="7" y="0"/>
                </a:cxn>
                <a:cxn ang="0">
                  <a:pos x="0" y="8"/>
                </a:cxn>
                <a:cxn ang="0">
                  <a:pos x="35" y="36"/>
                </a:cxn>
                <a:cxn ang="0">
                  <a:pos x="42" y="27"/>
                </a:cxn>
                <a:cxn ang="0">
                  <a:pos x="7" y="0"/>
                </a:cxn>
              </a:cxnLst>
              <a:rect l="0" t="0" r="r" b="b"/>
              <a:pathLst>
                <a:path w="42" h="36">
                  <a:moveTo>
                    <a:pt x="7" y="0"/>
                  </a:moveTo>
                  <a:lnTo>
                    <a:pt x="0" y="8"/>
                  </a:lnTo>
                  <a:lnTo>
                    <a:pt x="35" y="36"/>
                  </a:lnTo>
                  <a:lnTo>
                    <a:pt x="42" y="27"/>
                  </a:lnTo>
                  <a:lnTo>
                    <a:pt x="7" y="0"/>
                  </a:lnTo>
                  <a:close/>
                </a:path>
              </a:pathLst>
            </a:custGeom>
            <a:solidFill>
              <a:srgbClr val="000000"/>
            </a:solidFill>
            <a:ln w="9525">
              <a:solidFill>
                <a:schemeClr val="tx1"/>
              </a:solidFill>
              <a:round/>
              <a:headEnd/>
              <a:tailEnd/>
            </a:ln>
          </p:spPr>
          <p:txBody>
            <a:bodyPr/>
            <a:lstStyle/>
            <a:p>
              <a:endParaRPr lang="nb-NO"/>
            </a:p>
          </p:txBody>
        </p:sp>
        <p:sp>
          <p:nvSpPr>
            <p:cNvPr id="514077" name="Freeform 29"/>
            <p:cNvSpPr>
              <a:spLocks/>
            </p:cNvSpPr>
            <p:nvPr/>
          </p:nvSpPr>
          <p:spPr bwMode="auto">
            <a:xfrm>
              <a:off x="1621" y="1341"/>
              <a:ext cx="20" cy="18"/>
            </a:xfrm>
            <a:custGeom>
              <a:avLst/>
              <a:gdLst/>
              <a:ahLst/>
              <a:cxnLst>
                <a:cxn ang="0">
                  <a:pos x="7" y="0"/>
                </a:cxn>
                <a:cxn ang="0">
                  <a:pos x="0" y="8"/>
                </a:cxn>
                <a:cxn ang="0">
                  <a:pos x="34" y="36"/>
                </a:cxn>
                <a:cxn ang="0">
                  <a:pos x="41" y="27"/>
                </a:cxn>
                <a:cxn ang="0">
                  <a:pos x="7" y="0"/>
                </a:cxn>
              </a:cxnLst>
              <a:rect l="0" t="0" r="r" b="b"/>
              <a:pathLst>
                <a:path w="41" h="36">
                  <a:moveTo>
                    <a:pt x="7" y="0"/>
                  </a:moveTo>
                  <a:lnTo>
                    <a:pt x="0" y="8"/>
                  </a:lnTo>
                  <a:lnTo>
                    <a:pt x="34" y="36"/>
                  </a:lnTo>
                  <a:lnTo>
                    <a:pt x="41" y="27"/>
                  </a:lnTo>
                  <a:lnTo>
                    <a:pt x="7" y="0"/>
                  </a:lnTo>
                  <a:close/>
                </a:path>
              </a:pathLst>
            </a:custGeom>
            <a:solidFill>
              <a:srgbClr val="000000"/>
            </a:solidFill>
            <a:ln w="9525">
              <a:solidFill>
                <a:schemeClr val="tx1"/>
              </a:solidFill>
              <a:round/>
              <a:headEnd/>
              <a:tailEnd/>
            </a:ln>
          </p:spPr>
          <p:txBody>
            <a:bodyPr/>
            <a:lstStyle/>
            <a:p>
              <a:endParaRPr lang="nb-NO"/>
            </a:p>
          </p:txBody>
        </p:sp>
        <p:sp>
          <p:nvSpPr>
            <p:cNvPr id="514078" name="Freeform 30"/>
            <p:cNvSpPr>
              <a:spLocks/>
            </p:cNvSpPr>
            <p:nvPr/>
          </p:nvSpPr>
          <p:spPr bwMode="auto">
            <a:xfrm>
              <a:off x="1651" y="1365"/>
              <a:ext cx="21" cy="18"/>
            </a:xfrm>
            <a:custGeom>
              <a:avLst/>
              <a:gdLst/>
              <a:ahLst/>
              <a:cxnLst>
                <a:cxn ang="0">
                  <a:pos x="7" y="0"/>
                </a:cxn>
                <a:cxn ang="0">
                  <a:pos x="0" y="9"/>
                </a:cxn>
                <a:cxn ang="0">
                  <a:pos x="34" y="36"/>
                </a:cxn>
                <a:cxn ang="0">
                  <a:pos x="41" y="28"/>
                </a:cxn>
                <a:cxn ang="0">
                  <a:pos x="7" y="0"/>
                </a:cxn>
              </a:cxnLst>
              <a:rect l="0" t="0" r="r" b="b"/>
              <a:pathLst>
                <a:path w="41" h="36">
                  <a:moveTo>
                    <a:pt x="7" y="0"/>
                  </a:moveTo>
                  <a:lnTo>
                    <a:pt x="0" y="9"/>
                  </a:lnTo>
                  <a:lnTo>
                    <a:pt x="34" y="36"/>
                  </a:lnTo>
                  <a:lnTo>
                    <a:pt x="41" y="28"/>
                  </a:lnTo>
                  <a:lnTo>
                    <a:pt x="7" y="0"/>
                  </a:lnTo>
                  <a:close/>
                </a:path>
              </a:pathLst>
            </a:custGeom>
            <a:solidFill>
              <a:srgbClr val="000000"/>
            </a:solidFill>
            <a:ln w="9525">
              <a:solidFill>
                <a:schemeClr val="tx1"/>
              </a:solidFill>
              <a:round/>
              <a:headEnd/>
              <a:tailEnd/>
            </a:ln>
          </p:spPr>
          <p:txBody>
            <a:bodyPr/>
            <a:lstStyle/>
            <a:p>
              <a:endParaRPr lang="nb-NO"/>
            </a:p>
          </p:txBody>
        </p:sp>
        <p:sp>
          <p:nvSpPr>
            <p:cNvPr id="514079" name="Freeform 31"/>
            <p:cNvSpPr>
              <a:spLocks/>
            </p:cNvSpPr>
            <p:nvPr/>
          </p:nvSpPr>
          <p:spPr bwMode="auto">
            <a:xfrm>
              <a:off x="1681" y="1390"/>
              <a:ext cx="21" cy="18"/>
            </a:xfrm>
            <a:custGeom>
              <a:avLst/>
              <a:gdLst/>
              <a:ahLst/>
              <a:cxnLst>
                <a:cxn ang="0">
                  <a:pos x="7" y="0"/>
                </a:cxn>
                <a:cxn ang="0">
                  <a:pos x="0" y="9"/>
                </a:cxn>
                <a:cxn ang="0">
                  <a:pos x="35" y="37"/>
                </a:cxn>
                <a:cxn ang="0">
                  <a:pos x="42" y="28"/>
                </a:cxn>
                <a:cxn ang="0">
                  <a:pos x="7" y="0"/>
                </a:cxn>
              </a:cxnLst>
              <a:rect l="0" t="0" r="r" b="b"/>
              <a:pathLst>
                <a:path w="42" h="37">
                  <a:moveTo>
                    <a:pt x="7" y="0"/>
                  </a:moveTo>
                  <a:lnTo>
                    <a:pt x="0" y="9"/>
                  </a:lnTo>
                  <a:lnTo>
                    <a:pt x="35" y="37"/>
                  </a:lnTo>
                  <a:lnTo>
                    <a:pt x="42" y="28"/>
                  </a:lnTo>
                  <a:lnTo>
                    <a:pt x="7" y="0"/>
                  </a:lnTo>
                  <a:close/>
                </a:path>
              </a:pathLst>
            </a:custGeom>
            <a:solidFill>
              <a:srgbClr val="000000"/>
            </a:solidFill>
            <a:ln w="9525">
              <a:solidFill>
                <a:schemeClr val="tx1"/>
              </a:solidFill>
              <a:round/>
              <a:headEnd/>
              <a:tailEnd/>
            </a:ln>
          </p:spPr>
          <p:txBody>
            <a:bodyPr/>
            <a:lstStyle/>
            <a:p>
              <a:endParaRPr lang="nb-NO"/>
            </a:p>
          </p:txBody>
        </p:sp>
        <p:sp>
          <p:nvSpPr>
            <p:cNvPr id="514080" name="Freeform 32"/>
            <p:cNvSpPr>
              <a:spLocks/>
            </p:cNvSpPr>
            <p:nvPr/>
          </p:nvSpPr>
          <p:spPr bwMode="auto">
            <a:xfrm>
              <a:off x="1712" y="1414"/>
              <a:ext cx="21" cy="18"/>
            </a:xfrm>
            <a:custGeom>
              <a:avLst/>
              <a:gdLst/>
              <a:ahLst/>
              <a:cxnLst>
                <a:cxn ang="0">
                  <a:pos x="7" y="0"/>
                </a:cxn>
                <a:cxn ang="0">
                  <a:pos x="0" y="9"/>
                </a:cxn>
                <a:cxn ang="0">
                  <a:pos x="36" y="38"/>
                </a:cxn>
                <a:cxn ang="0">
                  <a:pos x="42" y="29"/>
                </a:cxn>
                <a:cxn ang="0">
                  <a:pos x="7" y="0"/>
                </a:cxn>
              </a:cxnLst>
              <a:rect l="0" t="0" r="r" b="b"/>
              <a:pathLst>
                <a:path w="42" h="38">
                  <a:moveTo>
                    <a:pt x="7" y="0"/>
                  </a:moveTo>
                  <a:lnTo>
                    <a:pt x="0" y="9"/>
                  </a:lnTo>
                  <a:lnTo>
                    <a:pt x="36" y="38"/>
                  </a:lnTo>
                  <a:lnTo>
                    <a:pt x="42" y="29"/>
                  </a:lnTo>
                  <a:lnTo>
                    <a:pt x="7" y="0"/>
                  </a:lnTo>
                  <a:close/>
                </a:path>
              </a:pathLst>
            </a:custGeom>
            <a:solidFill>
              <a:srgbClr val="000000"/>
            </a:solidFill>
            <a:ln w="9525">
              <a:solidFill>
                <a:schemeClr val="tx1"/>
              </a:solidFill>
              <a:round/>
              <a:headEnd/>
              <a:tailEnd/>
            </a:ln>
          </p:spPr>
          <p:txBody>
            <a:bodyPr/>
            <a:lstStyle/>
            <a:p>
              <a:endParaRPr lang="nb-NO"/>
            </a:p>
          </p:txBody>
        </p:sp>
        <p:sp>
          <p:nvSpPr>
            <p:cNvPr id="514081" name="Freeform 33"/>
            <p:cNvSpPr>
              <a:spLocks/>
            </p:cNvSpPr>
            <p:nvPr/>
          </p:nvSpPr>
          <p:spPr bwMode="auto">
            <a:xfrm>
              <a:off x="1742" y="1438"/>
              <a:ext cx="21" cy="18"/>
            </a:xfrm>
            <a:custGeom>
              <a:avLst/>
              <a:gdLst/>
              <a:ahLst/>
              <a:cxnLst>
                <a:cxn ang="0">
                  <a:pos x="7" y="0"/>
                </a:cxn>
                <a:cxn ang="0">
                  <a:pos x="0" y="9"/>
                </a:cxn>
                <a:cxn ang="0">
                  <a:pos x="36" y="36"/>
                </a:cxn>
                <a:cxn ang="0">
                  <a:pos x="42" y="28"/>
                </a:cxn>
                <a:cxn ang="0">
                  <a:pos x="7" y="0"/>
                </a:cxn>
              </a:cxnLst>
              <a:rect l="0" t="0" r="r" b="b"/>
              <a:pathLst>
                <a:path w="42" h="36">
                  <a:moveTo>
                    <a:pt x="7" y="0"/>
                  </a:moveTo>
                  <a:lnTo>
                    <a:pt x="0" y="9"/>
                  </a:lnTo>
                  <a:lnTo>
                    <a:pt x="36" y="36"/>
                  </a:lnTo>
                  <a:lnTo>
                    <a:pt x="42" y="28"/>
                  </a:lnTo>
                  <a:lnTo>
                    <a:pt x="7" y="0"/>
                  </a:lnTo>
                  <a:close/>
                </a:path>
              </a:pathLst>
            </a:custGeom>
            <a:solidFill>
              <a:srgbClr val="000000"/>
            </a:solidFill>
            <a:ln w="9525">
              <a:solidFill>
                <a:schemeClr val="tx1"/>
              </a:solidFill>
              <a:round/>
              <a:headEnd/>
              <a:tailEnd/>
            </a:ln>
          </p:spPr>
          <p:txBody>
            <a:bodyPr/>
            <a:lstStyle/>
            <a:p>
              <a:endParaRPr lang="nb-NO"/>
            </a:p>
          </p:txBody>
        </p:sp>
        <p:sp>
          <p:nvSpPr>
            <p:cNvPr id="514082" name="Freeform 34"/>
            <p:cNvSpPr>
              <a:spLocks/>
            </p:cNvSpPr>
            <p:nvPr/>
          </p:nvSpPr>
          <p:spPr bwMode="auto">
            <a:xfrm>
              <a:off x="1773" y="1463"/>
              <a:ext cx="20" cy="18"/>
            </a:xfrm>
            <a:custGeom>
              <a:avLst/>
              <a:gdLst/>
              <a:ahLst/>
              <a:cxnLst>
                <a:cxn ang="0">
                  <a:pos x="7" y="0"/>
                </a:cxn>
                <a:cxn ang="0">
                  <a:pos x="0" y="9"/>
                </a:cxn>
                <a:cxn ang="0">
                  <a:pos x="34" y="36"/>
                </a:cxn>
                <a:cxn ang="0">
                  <a:pos x="41" y="28"/>
                </a:cxn>
                <a:cxn ang="0">
                  <a:pos x="7" y="0"/>
                </a:cxn>
              </a:cxnLst>
              <a:rect l="0" t="0" r="r" b="b"/>
              <a:pathLst>
                <a:path w="41" h="36">
                  <a:moveTo>
                    <a:pt x="7" y="0"/>
                  </a:moveTo>
                  <a:lnTo>
                    <a:pt x="0" y="9"/>
                  </a:lnTo>
                  <a:lnTo>
                    <a:pt x="34" y="36"/>
                  </a:lnTo>
                  <a:lnTo>
                    <a:pt x="41" y="28"/>
                  </a:lnTo>
                  <a:lnTo>
                    <a:pt x="7" y="0"/>
                  </a:lnTo>
                  <a:close/>
                </a:path>
              </a:pathLst>
            </a:custGeom>
            <a:solidFill>
              <a:srgbClr val="000000"/>
            </a:solidFill>
            <a:ln w="9525">
              <a:solidFill>
                <a:schemeClr val="tx1"/>
              </a:solidFill>
              <a:round/>
              <a:headEnd/>
              <a:tailEnd/>
            </a:ln>
          </p:spPr>
          <p:txBody>
            <a:bodyPr/>
            <a:lstStyle/>
            <a:p>
              <a:endParaRPr lang="nb-NO"/>
            </a:p>
          </p:txBody>
        </p:sp>
        <p:sp>
          <p:nvSpPr>
            <p:cNvPr id="514083" name="Freeform 35"/>
            <p:cNvSpPr>
              <a:spLocks/>
            </p:cNvSpPr>
            <p:nvPr/>
          </p:nvSpPr>
          <p:spPr bwMode="auto">
            <a:xfrm>
              <a:off x="1803" y="1486"/>
              <a:ext cx="21" cy="19"/>
            </a:xfrm>
            <a:custGeom>
              <a:avLst/>
              <a:gdLst/>
              <a:ahLst/>
              <a:cxnLst>
                <a:cxn ang="0">
                  <a:pos x="7" y="0"/>
                </a:cxn>
                <a:cxn ang="0">
                  <a:pos x="0" y="9"/>
                </a:cxn>
                <a:cxn ang="0">
                  <a:pos x="36" y="37"/>
                </a:cxn>
                <a:cxn ang="0">
                  <a:pos x="42" y="29"/>
                </a:cxn>
                <a:cxn ang="0">
                  <a:pos x="7" y="0"/>
                </a:cxn>
              </a:cxnLst>
              <a:rect l="0" t="0" r="r" b="b"/>
              <a:pathLst>
                <a:path w="42" h="37">
                  <a:moveTo>
                    <a:pt x="7" y="0"/>
                  </a:moveTo>
                  <a:lnTo>
                    <a:pt x="0" y="9"/>
                  </a:lnTo>
                  <a:lnTo>
                    <a:pt x="36" y="37"/>
                  </a:lnTo>
                  <a:lnTo>
                    <a:pt x="42" y="29"/>
                  </a:lnTo>
                  <a:lnTo>
                    <a:pt x="7" y="0"/>
                  </a:lnTo>
                  <a:close/>
                </a:path>
              </a:pathLst>
            </a:custGeom>
            <a:solidFill>
              <a:srgbClr val="000000"/>
            </a:solidFill>
            <a:ln w="9525">
              <a:solidFill>
                <a:schemeClr val="tx1"/>
              </a:solidFill>
              <a:round/>
              <a:headEnd/>
              <a:tailEnd/>
            </a:ln>
          </p:spPr>
          <p:txBody>
            <a:bodyPr/>
            <a:lstStyle/>
            <a:p>
              <a:endParaRPr lang="nb-NO"/>
            </a:p>
          </p:txBody>
        </p:sp>
        <p:sp>
          <p:nvSpPr>
            <p:cNvPr id="514084" name="Freeform 36"/>
            <p:cNvSpPr>
              <a:spLocks/>
            </p:cNvSpPr>
            <p:nvPr/>
          </p:nvSpPr>
          <p:spPr bwMode="auto">
            <a:xfrm>
              <a:off x="1833" y="1511"/>
              <a:ext cx="21" cy="18"/>
            </a:xfrm>
            <a:custGeom>
              <a:avLst/>
              <a:gdLst/>
              <a:ahLst/>
              <a:cxnLst>
                <a:cxn ang="0">
                  <a:pos x="7" y="0"/>
                </a:cxn>
                <a:cxn ang="0">
                  <a:pos x="0" y="9"/>
                </a:cxn>
                <a:cxn ang="0">
                  <a:pos x="36" y="36"/>
                </a:cxn>
                <a:cxn ang="0">
                  <a:pos x="43" y="27"/>
                </a:cxn>
                <a:cxn ang="0">
                  <a:pos x="7" y="0"/>
                </a:cxn>
              </a:cxnLst>
              <a:rect l="0" t="0" r="r" b="b"/>
              <a:pathLst>
                <a:path w="43" h="36">
                  <a:moveTo>
                    <a:pt x="7" y="0"/>
                  </a:moveTo>
                  <a:lnTo>
                    <a:pt x="0" y="9"/>
                  </a:lnTo>
                  <a:lnTo>
                    <a:pt x="36" y="36"/>
                  </a:lnTo>
                  <a:lnTo>
                    <a:pt x="43" y="27"/>
                  </a:lnTo>
                  <a:lnTo>
                    <a:pt x="7" y="0"/>
                  </a:lnTo>
                  <a:close/>
                </a:path>
              </a:pathLst>
            </a:custGeom>
            <a:solidFill>
              <a:srgbClr val="000000"/>
            </a:solidFill>
            <a:ln w="9525">
              <a:solidFill>
                <a:schemeClr val="tx1"/>
              </a:solidFill>
              <a:round/>
              <a:headEnd/>
              <a:tailEnd/>
            </a:ln>
          </p:spPr>
          <p:txBody>
            <a:bodyPr/>
            <a:lstStyle/>
            <a:p>
              <a:endParaRPr lang="nb-NO"/>
            </a:p>
          </p:txBody>
        </p:sp>
        <p:sp>
          <p:nvSpPr>
            <p:cNvPr id="514085" name="Freeform 37"/>
            <p:cNvSpPr>
              <a:spLocks/>
            </p:cNvSpPr>
            <p:nvPr/>
          </p:nvSpPr>
          <p:spPr bwMode="auto">
            <a:xfrm>
              <a:off x="1864" y="1536"/>
              <a:ext cx="21" cy="18"/>
            </a:xfrm>
            <a:custGeom>
              <a:avLst/>
              <a:gdLst/>
              <a:ahLst/>
              <a:cxnLst>
                <a:cxn ang="0">
                  <a:pos x="6" y="0"/>
                </a:cxn>
                <a:cxn ang="0">
                  <a:pos x="0" y="9"/>
                </a:cxn>
                <a:cxn ang="0">
                  <a:pos x="35" y="36"/>
                </a:cxn>
                <a:cxn ang="0">
                  <a:pos x="42" y="28"/>
                </a:cxn>
                <a:cxn ang="0">
                  <a:pos x="6" y="0"/>
                </a:cxn>
              </a:cxnLst>
              <a:rect l="0" t="0" r="r" b="b"/>
              <a:pathLst>
                <a:path w="42" h="36">
                  <a:moveTo>
                    <a:pt x="6" y="0"/>
                  </a:moveTo>
                  <a:lnTo>
                    <a:pt x="0" y="9"/>
                  </a:lnTo>
                  <a:lnTo>
                    <a:pt x="35" y="36"/>
                  </a:lnTo>
                  <a:lnTo>
                    <a:pt x="42" y="28"/>
                  </a:lnTo>
                  <a:lnTo>
                    <a:pt x="6" y="0"/>
                  </a:lnTo>
                  <a:close/>
                </a:path>
              </a:pathLst>
            </a:custGeom>
            <a:solidFill>
              <a:srgbClr val="000000"/>
            </a:solidFill>
            <a:ln w="9525">
              <a:solidFill>
                <a:schemeClr val="tx1"/>
              </a:solidFill>
              <a:round/>
              <a:headEnd/>
              <a:tailEnd/>
            </a:ln>
          </p:spPr>
          <p:txBody>
            <a:bodyPr/>
            <a:lstStyle/>
            <a:p>
              <a:endParaRPr lang="nb-NO"/>
            </a:p>
          </p:txBody>
        </p:sp>
        <p:sp>
          <p:nvSpPr>
            <p:cNvPr id="514086" name="Freeform 38"/>
            <p:cNvSpPr>
              <a:spLocks/>
            </p:cNvSpPr>
            <p:nvPr/>
          </p:nvSpPr>
          <p:spPr bwMode="auto">
            <a:xfrm>
              <a:off x="1894" y="1559"/>
              <a:ext cx="21" cy="19"/>
            </a:xfrm>
            <a:custGeom>
              <a:avLst/>
              <a:gdLst/>
              <a:ahLst/>
              <a:cxnLst>
                <a:cxn ang="0">
                  <a:pos x="6" y="0"/>
                </a:cxn>
                <a:cxn ang="0">
                  <a:pos x="0" y="8"/>
                </a:cxn>
                <a:cxn ang="0">
                  <a:pos x="34" y="37"/>
                </a:cxn>
                <a:cxn ang="0">
                  <a:pos x="40" y="29"/>
                </a:cxn>
                <a:cxn ang="0">
                  <a:pos x="6" y="0"/>
                </a:cxn>
              </a:cxnLst>
              <a:rect l="0" t="0" r="r" b="b"/>
              <a:pathLst>
                <a:path w="40" h="37">
                  <a:moveTo>
                    <a:pt x="6" y="0"/>
                  </a:moveTo>
                  <a:lnTo>
                    <a:pt x="0" y="8"/>
                  </a:lnTo>
                  <a:lnTo>
                    <a:pt x="34" y="37"/>
                  </a:lnTo>
                  <a:lnTo>
                    <a:pt x="40" y="29"/>
                  </a:lnTo>
                  <a:lnTo>
                    <a:pt x="6" y="0"/>
                  </a:lnTo>
                  <a:close/>
                </a:path>
              </a:pathLst>
            </a:custGeom>
            <a:solidFill>
              <a:srgbClr val="000000"/>
            </a:solidFill>
            <a:ln w="9525">
              <a:solidFill>
                <a:schemeClr val="tx1"/>
              </a:solidFill>
              <a:round/>
              <a:headEnd/>
              <a:tailEnd/>
            </a:ln>
          </p:spPr>
          <p:txBody>
            <a:bodyPr/>
            <a:lstStyle/>
            <a:p>
              <a:endParaRPr lang="nb-NO"/>
            </a:p>
          </p:txBody>
        </p:sp>
        <p:sp>
          <p:nvSpPr>
            <p:cNvPr id="514087" name="Freeform 39"/>
            <p:cNvSpPr>
              <a:spLocks/>
            </p:cNvSpPr>
            <p:nvPr/>
          </p:nvSpPr>
          <p:spPr bwMode="auto">
            <a:xfrm>
              <a:off x="1925" y="1584"/>
              <a:ext cx="20" cy="18"/>
            </a:xfrm>
            <a:custGeom>
              <a:avLst/>
              <a:gdLst/>
              <a:ahLst/>
              <a:cxnLst>
                <a:cxn ang="0">
                  <a:pos x="7" y="0"/>
                </a:cxn>
                <a:cxn ang="0">
                  <a:pos x="0" y="8"/>
                </a:cxn>
                <a:cxn ang="0">
                  <a:pos x="34" y="36"/>
                </a:cxn>
                <a:cxn ang="0">
                  <a:pos x="41" y="27"/>
                </a:cxn>
                <a:cxn ang="0">
                  <a:pos x="7" y="0"/>
                </a:cxn>
              </a:cxnLst>
              <a:rect l="0" t="0" r="r" b="b"/>
              <a:pathLst>
                <a:path w="41" h="36">
                  <a:moveTo>
                    <a:pt x="7" y="0"/>
                  </a:moveTo>
                  <a:lnTo>
                    <a:pt x="0" y="8"/>
                  </a:lnTo>
                  <a:lnTo>
                    <a:pt x="34" y="36"/>
                  </a:lnTo>
                  <a:lnTo>
                    <a:pt x="41" y="27"/>
                  </a:lnTo>
                  <a:lnTo>
                    <a:pt x="7" y="0"/>
                  </a:lnTo>
                  <a:close/>
                </a:path>
              </a:pathLst>
            </a:custGeom>
            <a:solidFill>
              <a:srgbClr val="000000"/>
            </a:solidFill>
            <a:ln w="9525">
              <a:solidFill>
                <a:schemeClr val="tx1"/>
              </a:solidFill>
              <a:round/>
              <a:headEnd/>
              <a:tailEnd/>
            </a:ln>
          </p:spPr>
          <p:txBody>
            <a:bodyPr/>
            <a:lstStyle/>
            <a:p>
              <a:endParaRPr lang="nb-NO"/>
            </a:p>
          </p:txBody>
        </p:sp>
        <p:sp>
          <p:nvSpPr>
            <p:cNvPr id="514088" name="Freeform 40"/>
            <p:cNvSpPr>
              <a:spLocks/>
            </p:cNvSpPr>
            <p:nvPr/>
          </p:nvSpPr>
          <p:spPr bwMode="auto">
            <a:xfrm>
              <a:off x="1955" y="1608"/>
              <a:ext cx="14" cy="13"/>
            </a:xfrm>
            <a:custGeom>
              <a:avLst/>
              <a:gdLst/>
              <a:ahLst/>
              <a:cxnLst>
                <a:cxn ang="0">
                  <a:pos x="6" y="0"/>
                </a:cxn>
                <a:cxn ang="0">
                  <a:pos x="0" y="9"/>
                </a:cxn>
                <a:cxn ang="0">
                  <a:pos x="21" y="24"/>
                </a:cxn>
                <a:cxn ang="0">
                  <a:pos x="28" y="16"/>
                </a:cxn>
                <a:cxn ang="0">
                  <a:pos x="6" y="0"/>
                </a:cxn>
              </a:cxnLst>
              <a:rect l="0" t="0" r="r" b="b"/>
              <a:pathLst>
                <a:path w="28" h="24">
                  <a:moveTo>
                    <a:pt x="6" y="0"/>
                  </a:moveTo>
                  <a:lnTo>
                    <a:pt x="0" y="9"/>
                  </a:lnTo>
                  <a:lnTo>
                    <a:pt x="21" y="24"/>
                  </a:lnTo>
                  <a:lnTo>
                    <a:pt x="28" y="16"/>
                  </a:lnTo>
                  <a:lnTo>
                    <a:pt x="6" y="0"/>
                  </a:lnTo>
                  <a:close/>
                </a:path>
              </a:pathLst>
            </a:custGeom>
            <a:solidFill>
              <a:srgbClr val="000000"/>
            </a:solidFill>
            <a:ln w="9525">
              <a:solidFill>
                <a:schemeClr val="tx1"/>
              </a:solidFill>
              <a:round/>
              <a:headEnd/>
              <a:tailEnd/>
            </a:ln>
          </p:spPr>
          <p:txBody>
            <a:bodyPr/>
            <a:lstStyle/>
            <a:p>
              <a:endParaRPr lang="nb-NO"/>
            </a:p>
          </p:txBody>
        </p:sp>
        <p:sp>
          <p:nvSpPr>
            <p:cNvPr id="514089" name="Freeform 41"/>
            <p:cNvSpPr>
              <a:spLocks/>
            </p:cNvSpPr>
            <p:nvPr/>
          </p:nvSpPr>
          <p:spPr bwMode="auto">
            <a:xfrm>
              <a:off x="1945" y="1588"/>
              <a:ext cx="75" cy="72"/>
            </a:xfrm>
            <a:custGeom>
              <a:avLst/>
              <a:gdLst/>
              <a:ahLst/>
              <a:cxnLst>
                <a:cxn ang="0">
                  <a:pos x="0" y="116"/>
                </a:cxn>
                <a:cxn ang="0">
                  <a:pos x="151" y="145"/>
                </a:cxn>
                <a:cxn ang="0">
                  <a:pos x="82" y="0"/>
                </a:cxn>
                <a:cxn ang="0">
                  <a:pos x="0" y="116"/>
                </a:cxn>
              </a:cxnLst>
              <a:rect l="0" t="0" r="r" b="b"/>
              <a:pathLst>
                <a:path w="151" h="145">
                  <a:moveTo>
                    <a:pt x="0" y="116"/>
                  </a:moveTo>
                  <a:lnTo>
                    <a:pt x="151" y="145"/>
                  </a:lnTo>
                  <a:lnTo>
                    <a:pt x="82" y="0"/>
                  </a:lnTo>
                  <a:lnTo>
                    <a:pt x="0" y="116"/>
                  </a:lnTo>
                  <a:close/>
                </a:path>
              </a:pathLst>
            </a:custGeom>
            <a:solidFill>
              <a:srgbClr val="000000"/>
            </a:solidFill>
            <a:ln w="9525">
              <a:solidFill>
                <a:schemeClr val="tx1"/>
              </a:solidFill>
              <a:round/>
              <a:headEnd/>
              <a:tailEnd/>
            </a:ln>
          </p:spPr>
          <p:txBody>
            <a:bodyPr/>
            <a:lstStyle/>
            <a:p>
              <a:endParaRPr lang="nb-NO"/>
            </a:p>
          </p:txBody>
        </p:sp>
      </p:grpSp>
      <p:sp>
        <p:nvSpPr>
          <p:cNvPr id="514090" name="Text Box 42"/>
          <p:cNvSpPr txBox="1">
            <a:spLocks noChangeArrowheads="1"/>
          </p:cNvSpPr>
          <p:nvPr/>
        </p:nvSpPr>
        <p:spPr bwMode="auto">
          <a:xfrm>
            <a:off x="7467600" y="103505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fld id="{AD459CFD-B24E-454B-B62A-B04925207289}" type="datetime4">
              <a:rPr lang="nb-NO"/>
              <a:pPr/>
              <a:t>22. februar 2011</a:t>
            </a:fld>
            <a:endParaRPr lang="nb-NO"/>
          </a:p>
        </p:txBody>
      </p:sp>
      <p:sp>
        <p:nvSpPr>
          <p:cNvPr id="13" name="Footer Placeholder 4"/>
          <p:cNvSpPr>
            <a:spLocks noGrp="1"/>
          </p:cNvSpPr>
          <p:nvPr>
            <p:ph type="ftr" sz="quarter" idx="11"/>
          </p:nvPr>
        </p:nvSpPr>
        <p:spPr/>
        <p:txBody>
          <a:bodyPr/>
          <a:lstStyle/>
          <a:p>
            <a:r>
              <a:rPr lang="nb-NO" dirty="0" smtClean="0"/>
              <a:t>Integrering av IT i revisjonen</a:t>
            </a:r>
            <a:endParaRPr lang="nb-NO" dirty="0"/>
          </a:p>
        </p:txBody>
      </p:sp>
      <p:sp>
        <p:nvSpPr>
          <p:cNvPr id="14" name="Slide Number Placeholder 5"/>
          <p:cNvSpPr>
            <a:spLocks noGrp="1"/>
          </p:cNvSpPr>
          <p:nvPr>
            <p:ph type="sldNum" sz="quarter" idx="12"/>
          </p:nvPr>
        </p:nvSpPr>
        <p:spPr/>
        <p:txBody>
          <a:bodyPr/>
          <a:lstStyle/>
          <a:p>
            <a:r>
              <a:rPr lang="nb-NO"/>
              <a:t>Side </a:t>
            </a:r>
            <a:fld id="{D60C7EC3-A003-4706-8A8D-8AF773935311}" type="slidenum">
              <a:rPr lang="nb-NO"/>
              <a:pPr/>
              <a:t>38</a:t>
            </a:fld>
            <a:endParaRPr lang="nb-NO"/>
          </a:p>
        </p:txBody>
      </p:sp>
      <p:sp>
        <p:nvSpPr>
          <p:cNvPr id="519170" name="Rectangle 2"/>
          <p:cNvSpPr>
            <a:spLocks noGrp="1" noChangeArrowheads="1"/>
          </p:cNvSpPr>
          <p:nvPr>
            <p:ph type="title"/>
          </p:nvPr>
        </p:nvSpPr>
        <p:spPr/>
        <p:txBody>
          <a:bodyPr/>
          <a:lstStyle/>
          <a:p>
            <a:r>
              <a:rPr lang="nb-NO"/>
              <a:t>IT - kontroller</a:t>
            </a:r>
            <a:endParaRPr lang="en-US"/>
          </a:p>
        </p:txBody>
      </p:sp>
      <p:graphicFrame>
        <p:nvGraphicFramePr>
          <p:cNvPr id="519171" name="Object 3"/>
          <p:cNvGraphicFramePr>
            <a:graphicFrameLocks noChangeAspect="1"/>
          </p:cNvGraphicFramePr>
          <p:nvPr/>
        </p:nvGraphicFramePr>
        <p:xfrm>
          <a:off x="1116013" y="1773238"/>
          <a:ext cx="6983412" cy="3360737"/>
        </p:xfrm>
        <a:graphic>
          <a:graphicData uri="http://schemas.openxmlformats.org/presentationml/2006/ole">
            <p:oleObj spid="_x0000_s1026" name="Organization Chart" r:id="rId3" imgW="5594040" imgH="2692080" progId="">
              <p:embed followColorScheme="full"/>
            </p:oleObj>
          </a:graphicData>
        </a:graphic>
      </p:graphicFrame>
      <p:sp>
        <p:nvSpPr>
          <p:cNvPr id="519172" name="Line 4"/>
          <p:cNvSpPr>
            <a:spLocks noChangeShapeType="1"/>
          </p:cNvSpPr>
          <p:nvPr/>
        </p:nvSpPr>
        <p:spPr bwMode="auto">
          <a:xfrm>
            <a:off x="4427538" y="2852738"/>
            <a:ext cx="2736850" cy="0"/>
          </a:xfrm>
          <a:prstGeom prst="line">
            <a:avLst/>
          </a:prstGeom>
          <a:noFill/>
          <a:ln w="12700">
            <a:solidFill>
              <a:schemeClr val="bg2"/>
            </a:solidFill>
            <a:round/>
            <a:headEnd type="none" w="sm" len="sm"/>
            <a:tailEnd type="none" w="sm" len="sm"/>
          </a:ln>
          <a:effectLst/>
        </p:spPr>
        <p:txBody>
          <a:bodyPr lIns="90000" tIns="46800" rIns="90000" bIns="46800" anchor="ctr"/>
          <a:lstStyle/>
          <a:p>
            <a:endParaRPr lang="nb-NO"/>
          </a:p>
        </p:txBody>
      </p:sp>
      <p:sp>
        <p:nvSpPr>
          <p:cNvPr id="519173" name="Line 5"/>
          <p:cNvSpPr>
            <a:spLocks noChangeShapeType="1"/>
          </p:cNvSpPr>
          <p:nvPr/>
        </p:nvSpPr>
        <p:spPr bwMode="auto">
          <a:xfrm>
            <a:off x="4427538" y="2852738"/>
            <a:ext cx="0" cy="215900"/>
          </a:xfrm>
          <a:prstGeom prst="line">
            <a:avLst/>
          </a:prstGeom>
          <a:noFill/>
          <a:ln w="12700">
            <a:solidFill>
              <a:schemeClr val="bg2"/>
            </a:solidFill>
            <a:round/>
            <a:headEnd type="none" w="sm" len="sm"/>
            <a:tailEnd type="none" w="sm" len="sm"/>
          </a:ln>
          <a:effectLst/>
        </p:spPr>
        <p:txBody>
          <a:bodyPr lIns="90000" tIns="46800" rIns="90000" bIns="46800" anchor="ctr"/>
          <a:lstStyle/>
          <a:p>
            <a:endParaRPr lang="nb-NO"/>
          </a:p>
        </p:txBody>
      </p:sp>
      <p:sp>
        <p:nvSpPr>
          <p:cNvPr id="519174" name="Line 6"/>
          <p:cNvSpPr>
            <a:spLocks noChangeShapeType="1"/>
          </p:cNvSpPr>
          <p:nvPr/>
        </p:nvSpPr>
        <p:spPr bwMode="auto">
          <a:xfrm>
            <a:off x="7164388" y="2852738"/>
            <a:ext cx="0" cy="215900"/>
          </a:xfrm>
          <a:prstGeom prst="line">
            <a:avLst/>
          </a:prstGeom>
          <a:noFill/>
          <a:ln w="12700">
            <a:solidFill>
              <a:schemeClr val="bg2"/>
            </a:solidFill>
            <a:round/>
            <a:headEnd type="none" w="sm" len="sm"/>
            <a:tailEnd type="none" w="sm" len="sm"/>
          </a:ln>
          <a:effectLst/>
        </p:spPr>
        <p:txBody>
          <a:bodyPr lIns="90000" tIns="46800" rIns="90000" bIns="46800" anchor="ctr"/>
          <a:lstStyle/>
          <a:p>
            <a:endParaRPr lang="nb-NO"/>
          </a:p>
        </p:txBody>
      </p:sp>
      <p:sp>
        <p:nvSpPr>
          <p:cNvPr id="519175" name="Line 7"/>
          <p:cNvSpPr>
            <a:spLocks noChangeShapeType="1"/>
          </p:cNvSpPr>
          <p:nvPr/>
        </p:nvSpPr>
        <p:spPr bwMode="auto">
          <a:xfrm>
            <a:off x="5292725" y="2708275"/>
            <a:ext cx="0" cy="144463"/>
          </a:xfrm>
          <a:prstGeom prst="line">
            <a:avLst/>
          </a:prstGeom>
          <a:noFill/>
          <a:ln w="12700">
            <a:solidFill>
              <a:schemeClr val="bg2"/>
            </a:solidFill>
            <a:round/>
            <a:headEnd type="none" w="sm" len="sm"/>
            <a:tailEnd type="none" w="sm" len="sm"/>
          </a:ln>
          <a:effectLst/>
        </p:spPr>
        <p:txBody>
          <a:bodyPr lIns="90000" tIns="46800" rIns="90000" bIns="46800" anchor="ctr"/>
          <a:lstStyle/>
          <a:p>
            <a:endParaRPr lang="nb-NO"/>
          </a:p>
        </p:txBody>
      </p:sp>
      <p:sp>
        <p:nvSpPr>
          <p:cNvPr id="519176" name="Line 8"/>
          <p:cNvSpPr>
            <a:spLocks noChangeShapeType="1"/>
          </p:cNvSpPr>
          <p:nvPr/>
        </p:nvSpPr>
        <p:spPr bwMode="auto">
          <a:xfrm>
            <a:off x="2268538" y="4076700"/>
            <a:ext cx="4679950" cy="0"/>
          </a:xfrm>
          <a:prstGeom prst="line">
            <a:avLst/>
          </a:prstGeom>
          <a:noFill/>
          <a:ln w="12700">
            <a:solidFill>
              <a:schemeClr val="bg2"/>
            </a:solidFill>
            <a:round/>
            <a:headEnd type="none" w="sm" len="sm"/>
            <a:tailEnd type="none" w="sm" len="sm"/>
          </a:ln>
          <a:effectLst/>
        </p:spPr>
        <p:txBody>
          <a:bodyPr lIns="90000" tIns="46800" rIns="90000" bIns="46800" anchor="ctr"/>
          <a:lstStyle/>
          <a:p>
            <a:endParaRPr lang="nb-NO"/>
          </a:p>
        </p:txBody>
      </p:sp>
      <p:sp>
        <p:nvSpPr>
          <p:cNvPr id="519177" name="Line 9"/>
          <p:cNvSpPr>
            <a:spLocks noChangeShapeType="1"/>
          </p:cNvSpPr>
          <p:nvPr/>
        </p:nvSpPr>
        <p:spPr bwMode="auto">
          <a:xfrm>
            <a:off x="2268538" y="4076700"/>
            <a:ext cx="0" cy="144463"/>
          </a:xfrm>
          <a:prstGeom prst="line">
            <a:avLst/>
          </a:prstGeom>
          <a:noFill/>
          <a:ln w="12700">
            <a:solidFill>
              <a:schemeClr val="bg2"/>
            </a:solidFill>
            <a:round/>
            <a:headEnd type="none" w="sm" len="sm"/>
            <a:tailEnd type="none" w="sm" len="sm"/>
          </a:ln>
          <a:effectLst/>
        </p:spPr>
        <p:txBody>
          <a:bodyPr lIns="90000" tIns="46800" rIns="90000" bIns="46800" anchor="ctr"/>
          <a:lstStyle/>
          <a:p>
            <a:endParaRPr lang="nb-NO"/>
          </a:p>
        </p:txBody>
      </p:sp>
      <p:sp>
        <p:nvSpPr>
          <p:cNvPr id="519178" name="Line 10"/>
          <p:cNvSpPr>
            <a:spLocks noChangeShapeType="1"/>
          </p:cNvSpPr>
          <p:nvPr/>
        </p:nvSpPr>
        <p:spPr bwMode="auto">
          <a:xfrm>
            <a:off x="4572000" y="3933825"/>
            <a:ext cx="0" cy="287338"/>
          </a:xfrm>
          <a:prstGeom prst="line">
            <a:avLst/>
          </a:prstGeom>
          <a:noFill/>
          <a:ln w="12700">
            <a:solidFill>
              <a:schemeClr val="bg2"/>
            </a:solidFill>
            <a:round/>
            <a:headEnd type="none" w="sm" len="sm"/>
            <a:tailEnd type="none" w="sm" len="sm"/>
          </a:ln>
          <a:effectLst/>
        </p:spPr>
        <p:txBody>
          <a:bodyPr lIns="90000" tIns="46800" rIns="90000" bIns="46800" anchor="ctr"/>
          <a:lstStyle/>
          <a:p>
            <a:endParaRPr lang="nb-NO"/>
          </a:p>
        </p:txBody>
      </p:sp>
      <p:sp>
        <p:nvSpPr>
          <p:cNvPr id="519179" name="Line 11"/>
          <p:cNvSpPr>
            <a:spLocks noChangeShapeType="1"/>
          </p:cNvSpPr>
          <p:nvPr/>
        </p:nvSpPr>
        <p:spPr bwMode="auto">
          <a:xfrm>
            <a:off x="6948488" y="4076700"/>
            <a:ext cx="0" cy="144463"/>
          </a:xfrm>
          <a:prstGeom prst="line">
            <a:avLst/>
          </a:prstGeom>
          <a:noFill/>
          <a:ln w="12700">
            <a:solidFill>
              <a:schemeClr val="bg2"/>
            </a:solidFill>
            <a:round/>
            <a:headEnd type="none" w="sm" len="sm"/>
            <a:tailEnd type="none" w="sm" len="sm"/>
          </a:ln>
          <a:effectLst/>
        </p:spPr>
        <p:txBody>
          <a:bodyPr lIns="90000" tIns="46800" rIns="90000" bIns="46800" anchor="ctr"/>
          <a:lstStyle/>
          <a:p>
            <a:endParaRPr lang="nb-NO"/>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fld id="{F729FD39-6443-4680-B39B-9F53529415D6}" type="datetime4">
              <a:rPr lang="nb-NO"/>
              <a:pPr/>
              <a:t>22. februar 2011</a:t>
            </a:fld>
            <a:endParaRPr lang="nb-NO"/>
          </a:p>
        </p:txBody>
      </p:sp>
      <p:sp>
        <p:nvSpPr>
          <p:cNvPr id="39" name="Footer Placeholder 4"/>
          <p:cNvSpPr>
            <a:spLocks noGrp="1"/>
          </p:cNvSpPr>
          <p:nvPr>
            <p:ph type="ftr" sz="quarter" idx="4294967295"/>
          </p:nvPr>
        </p:nvSpPr>
        <p:spPr>
          <a:xfrm>
            <a:off x="2781300" y="6413500"/>
            <a:ext cx="4152900" cy="184150"/>
          </a:xfrm>
          <a:prstGeom prst="rect">
            <a:avLst/>
          </a:prstGeom>
        </p:spPr>
        <p:txBody>
          <a:bodyPr/>
          <a:lstStyle/>
          <a:p>
            <a:r>
              <a:rPr lang="nb-NO" dirty="0" smtClean="0"/>
              <a:t>Integrering av IT i revisjonen</a:t>
            </a:r>
            <a:endParaRPr lang="nb-NO" dirty="0"/>
          </a:p>
        </p:txBody>
      </p:sp>
      <p:sp>
        <p:nvSpPr>
          <p:cNvPr id="40" name="Slide Number Placeholder 5"/>
          <p:cNvSpPr>
            <a:spLocks noGrp="1"/>
          </p:cNvSpPr>
          <p:nvPr>
            <p:ph type="sldNum" sz="quarter" idx="4294967295"/>
          </p:nvPr>
        </p:nvSpPr>
        <p:spPr>
          <a:xfrm>
            <a:off x="468313" y="6413500"/>
            <a:ext cx="790575" cy="184150"/>
          </a:xfrm>
          <a:prstGeom prst="rect">
            <a:avLst/>
          </a:prstGeom>
        </p:spPr>
        <p:txBody>
          <a:bodyPr/>
          <a:lstStyle/>
          <a:p>
            <a:r>
              <a:rPr lang="nb-NO"/>
              <a:t>Side </a:t>
            </a:r>
            <a:fld id="{A486A7F0-5D84-43CA-8E6D-A6D8A3FF8F6A}" type="slidenum">
              <a:rPr lang="nb-NO"/>
              <a:pPr/>
              <a:t>39</a:t>
            </a:fld>
            <a:endParaRPr lang="nb-NO"/>
          </a:p>
        </p:txBody>
      </p:sp>
      <p:sp>
        <p:nvSpPr>
          <p:cNvPr id="515074" name="Rectangle 2"/>
          <p:cNvSpPr>
            <a:spLocks noGrp="1" noChangeArrowheads="1"/>
          </p:cNvSpPr>
          <p:nvPr>
            <p:ph type="title"/>
          </p:nvPr>
        </p:nvSpPr>
        <p:spPr>
          <a:xfrm>
            <a:off x="276225" y="392113"/>
            <a:ext cx="8664575" cy="508000"/>
          </a:xfrm>
        </p:spPr>
        <p:txBody>
          <a:bodyPr/>
          <a:lstStyle/>
          <a:p>
            <a:r>
              <a:rPr lang="nb-NO"/>
              <a:t>Kontroller mot regnskapspåstander</a:t>
            </a:r>
            <a:endParaRPr lang="en-US"/>
          </a:p>
        </p:txBody>
      </p:sp>
      <p:graphicFrame>
        <p:nvGraphicFramePr>
          <p:cNvPr id="515075" name="Group 3"/>
          <p:cNvGraphicFramePr>
            <a:graphicFrameLocks noGrp="1"/>
          </p:cNvGraphicFramePr>
          <p:nvPr>
            <p:ph type="tbl" idx="1"/>
          </p:nvPr>
        </p:nvGraphicFramePr>
        <p:xfrm>
          <a:off x="228600" y="1190625"/>
          <a:ext cx="8915400" cy="3949065"/>
        </p:xfrm>
        <a:graphic>
          <a:graphicData uri="http://schemas.openxmlformats.org/drawingml/2006/table">
            <a:tbl>
              <a:tblPr/>
              <a:tblGrid>
                <a:gridCol w="2362200"/>
                <a:gridCol w="2057400"/>
                <a:gridCol w="3505200"/>
                <a:gridCol w="990600"/>
              </a:tblGrid>
              <a:tr h="3810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dirty="0">
                          <a:ln>
                            <a:noFill/>
                          </a:ln>
                          <a:solidFill>
                            <a:srgbClr val="646464"/>
                          </a:solidFill>
                          <a:effectLst/>
                          <a:latin typeface="Arial" charset="0"/>
                        </a:rPr>
                        <a:t>Regnskapspåstand</a:t>
                      </a:r>
                      <a:endParaRPr kumimoji="0" lang="en-US" sz="1300" b="0" i="1" u="none" strike="noStrike" cap="none" normalizeH="0" baseline="0" dirty="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a:ln>
                            <a:noFill/>
                          </a:ln>
                          <a:solidFill>
                            <a:srgbClr val="646464"/>
                          </a:solidFill>
                          <a:effectLst/>
                          <a:latin typeface="Arial" charset="0"/>
                        </a:rPr>
                        <a:t>Risiko</a:t>
                      </a:r>
                      <a:endParaRPr kumimoji="0" lang="en-US"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a:ln>
                            <a:noFill/>
                          </a:ln>
                          <a:solidFill>
                            <a:srgbClr val="646464"/>
                          </a:solidFill>
                          <a:effectLst/>
                          <a:latin typeface="Arial" charset="0"/>
                        </a:rPr>
                        <a:t>Kontroll</a:t>
                      </a:r>
                      <a:endParaRPr kumimoji="0" lang="en-US"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a:ln>
                            <a:noFill/>
                          </a:ln>
                          <a:solidFill>
                            <a:srgbClr val="646464"/>
                          </a:solidFill>
                          <a:effectLst/>
                          <a:latin typeface="Arial" charset="0"/>
                        </a:rPr>
                        <a:t>Progr.</a:t>
                      </a:r>
                      <a:endParaRPr kumimoji="0" lang="en-US"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Fullstendighet</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Alle innkjøp blir ikke registrert</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Regelmessig gjennomgang av rapporter som viser åpne bestillinger og mottatte, ikke fakturerte innkjøp</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Gyldighet</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Innkjøp registreres uten at de er mottatt</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dirty="0">
                          <a:ln>
                            <a:noFill/>
                          </a:ln>
                          <a:solidFill>
                            <a:srgbClr val="646464"/>
                          </a:solidFill>
                          <a:effectLst/>
                          <a:latin typeface="Arial" charset="0"/>
                        </a:rPr>
                        <a:t>Tilgang til mottaks og fakturaregistrering er begrenset til dedikerte (forskjellige) personer, mottak kan ikke registreres uten at bestilling er registrert og faktura kan ikke registreres uten at status for bestillingen er ”mottatt”</a:t>
                      </a:r>
                      <a:endParaRPr kumimoji="0" lang="en-US" sz="1300" b="0" i="0" u="none" strike="noStrike" cap="none" normalizeH="0" baseline="0" dirty="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Nøyaktighet</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Innkjøp registreres med feil beløp</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dirty="0">
                          <a:ln>
                            <a:noFill/>
                          </a:ln>
                          <a:solidFill>
                            <a:srgbClr val="646464"/>
                          </a:solidFill>
                          <a:effectLst/>
                          <a:latin typeface="Arial" charset="0"/>
                        </a:rPr>
                        <a:t>Transaksjonen prises automatisk ved bestilling fra autorisert prisliste.  Prisavvik på faktura krever spesielle rettigheter (kun tre personer har tilgang) </a:t>
                      </a:r>
                      <a:endParaRPr kumimoji="0" lang="en-US" sz="1300" b="0" i="0" u="none" strike="noStrike" cap="none" normalizeH="0" baseline="0" dirty="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Osv.</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Tilsv.</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pic>
        <p:nvPicPr>
          <p:cNvPr id="515107" name="Picture 35" descr="BD21301_"/>
          <p:cNvPicPr>
            <a:picLocks noChangeAspect="1" noChangeArrowheads="1"/>
          </p:cNvPicPr>
          <p:nvPr/>
        </p:nvPicPr>
        <p:blipFill>
          <a:blip r:embed="rId2" cstate="print"/>
          <a:srcRect/>
          <a:stretch>
            <a:fillRect/>
          </a:stretch>
        </p:blipFill>
        <p:spPr bwMode="auto">
          <a:xfrm>
            <a:off x="8305800" y="1658938"/>
            <a:ext cx="685800" cy="685800"/>
          </a:xfrm>
          <a:prstGeom prst="rect">
            <a:avLst/>
          </a:prstGeom>
          <a:noFill/>
        </p:spPr>
      </p:pic>
      <p:pic>
        <p:nvPicPr>
          <p:cNvPr id="515108" name="Picture 36" descr="BD21301_"/>
          <p:cNvPicPr>
            <a:picLocks noChangeAspect="1" noChangeArrowheads="1"/>
          </p:cNvPicPr>
          <p:nvPr/>
        </p:nvPicPr>
        <p:blipFill>
          <a:blip r:embed="rId2" cstate="print"/>
          <a:srcRect/>
          <a:stretch>
            <a:fillRect/>
          </a:stretch>
        </p:blipFill>
        <p:spPr bwMode="auto">
          <a:xfrm>
            <a:off x="8305800" y="2500313"/>
            <a:ext cx="685800" cy="685800"/>
          </a:xfrm>
          <a:prstGeom prst="rect">
            <a:avLst/>
          </a:prstGeom>
          <a:noFill/>
        </p:spPr>
      </p:pic>
      <p:pic>
        <p:nvPicPr>
          <p:cNvPr id="515109" name="Picture 37" descr="BD21301_"/>
          <p:cNvPicPr>
            <a:picLocks noChangeAspect="1" noChangeArrowheads="1"/>
          </p:cNvPicPr>
          <p:nvPr/>
        </p:nvPicPr>
        <p:blipFill>
          <a:blip r:embed="rId2" cstate="print"/>
          <a:srcRect/>
          <a:stretch>
            <a:fillRect/>
          </a:stretch>
        </p:blipFill>
        <p:spPr bwMode="auto">
          <a:xfrm>
            <a:off x="8316913" y="3500438"/>
            <a:ext cx="685800" cy="685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fld id="{A294C420-1640-4B2C-9F9F-45709DE95574}" type="datetime4">
              <a:rPr lang="nb-NO"/>
              <a:pPr/>
              <a:t>22. februar 2011</a:t>
            </a:fld>
            <a:endParaRPr lang="nb-NO"/>
          </a:p>
        </p:txBody>
      </p:sp>
      <p:sp>
        <p:nvSpPr>
          <p:cNvPr id="22" name="Slide Number Placeholder 4"/>
          <p:cNvSpPr>
            <a:spLocks noGrp="1"/>
          </p:cNvSpPr>
          <p:nvPr>
            <p:ph type="sldNum" sz="quarter" idx="12"/>
          </p:nvPr>
        </p:nvSpPr>
        <p:spPr/>
        <p:txBody>
          <a:bodyPr/>
          <a:lstStyle/>
          <a:p>
            <a:r>
              <a:rPr lang="nb-NO"/>
              <a:t>Side </a:t>
            </a:r>
            <a:fld id="{E2EE5DF9-76C7-4810-BF61-B5D6799A5A99}" type="slidenum">
              <a:rPr lang="nb-NO"/>
              <a:pPr/>
              <a:t>4</a:t>
            </a:fld>
            <a:endParaRPr lang="nb-NO"/>
          </a:p>
        </p:txBody>
      </p:sp>
      <p:sp>
        <p:nvSpPr>
          <p:cNvPr id="485378" name="Rectangle 2"/>
          <p:cNvSpPr>
            <a:spLocks noGrp="1" noChangeArrowheads="1"/>
          </p:cNvSpPr>
          <p:nvPr>
            <p:ph type="title"/>
          </p:nvPr>
        </p:nvSpPr>
        <p:spPr>
          <a:xfrm>
            <a:off x="539750" y="333375"/>
            <a:ext cx="8199438" cy="508000"/>
          </a:xfrm>
        </p:spPr>
        <p:txBody>
          <a:bodyPr/>
          <a:lstStyle/>
          <a:p>
            <a:r>
              <a:rPr lang="nb-NO"/>
              <a:t>Revisjonsprosessen</a:t>
            </a:r>
            <a:endParaRPr lang="en-US"/>
          </a:p>
        </p:txBody>
      </p:sp>
      <p:sp>
        <p:nvSpPr>
          <p:cNvPr id="485379" name="Rectangle 3"/>
          <p:cNvSpPr>
            <a:spLocks noChangeArrowheads="1"/>
          </p:cNvSpPr>
          <p:nvPr/>
        </p:nvSpPr>
        <p:spPr bwMode="auto">
          <a:xfrm>
            <a:off x="3079750" y="933450"/>
            <a:ext cx="2133600" cy="6286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eaLnBrk="0" hangingPunct="0"/>
            <a:r>
              <a:rPr lang="nb-NO" sz="1400"/>
              <a:t>Innhente</a:t>
            </a:r>
          </a:p>
          <a:p>
            <a:pPr eaLnBrk="0" hangingPunct="0"/>
            <a:r>
              <a:rPr lang="nb-NO" sz="1400"/>
              <a:t>generell</a:t>
            </a:r>
          </a:p>
          <a:p>
            <a:pPr eaLnBrk="0" hangingPunct="0"/>
            <a:r>
              <a:rPr lang="nb-NO" sz="1400"/>
              <a:t>informasjon</a:t>
            </a:r>
            <a:endParaRPr lang="en-US" sz="1400"/>
          </a:p>
        </p:txBody>
      </p:sp>
      <p:sp>
        <p:nvSpPr>
          <p:cNvPr id="485380" name="Rectangle 4"/>
          <p:cNvSpPr>
            <a:spLocks noChangeArrowheads="1"/>
          </p:cNvSpPr>
          <p:nvPr/>
        </p:nvSpPr>
        <p:spPr bwMode="auto">
          <a:xfrm>
            <a:off x="3079750" y="1847850"/>
            <a:ext cx="2133600" cy="6286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eaLnBrk="0" hangingPunct="0"/>
            <a:r>
              <a:rPr lang="nb-NO" sz="1400"/>
              <a:t>Vurdere iboende</a:t>
            </a:r>
          </a:p>
          <a:p>
            <a:pPr eaLnBrk="0" hangingPunct="0"/>
            <a:r>
              <a:rPr lang="nb-NO" sz="1400"/>
              <a:t>risiko</a:t>
            </a:r>
            <a:endParaRPr lang="en-US" sz="1400"/>
          </a:p>
        </p:txBody>
      </p:sp>
      <p:sp>
        <p:nvSpPr>
          <p:cNvPr id="485381" name="Rectangle 5"/>
          <p:cNvSpPr>
            <a:spLocks noChangeArrowheads="1"/>
          </p:cNvSpPr>
          <p:nvPr/>
        </p:nvSpPr>
        <p:spPr bwMode="auto">
          <a:xfrm>
            <a:off x="3079750" y="2762250"/>
            <a:ext cx="2133600" cy="62865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pPr eaLnBrk="0" hangingPunct="0"/>
            <a:r>
              <a:rPr lang="nb-NO" sz="1400"/>
              <a:t>Vurdere intern</a:t>
            </a:r>
          </a:p>
          <a:p>
            <a:pPr eaLnBrk="0" hangingPunct="0"/>
            <a:r>
              <a:rPr lang="nb-NO" sz="1400"/>
              <a:t>kontroll</a:t>
            </a:r>
            <a:endParaRPr lang="en-US" sz="1400"/>
          </a:p>
        </p:txBody>
      </p:sp>
      <p:sp>
        <p:nvSpPr>
          <p:cNvPr id="485382" name="AutoShape 6"/>
          <p:cNvSpPr>
            <a:spLocks noChangeArrowheads="1"/>
          </p:cNvSpPr>
          <p:nvPr/>
        </p:nvSpPr>
        <p:spPr bwMode="auto">
          <a:xfrm>
            <a:off x="3181350" y="3562350"/>
            <a:ext cx="2032000" cy="922338"/>
          </a:xfrm>
          <a:prstGeom prst="diamond">
            <a:avLst/>
          </a:prstGeom>
          <a:solidFill>
            <a:schemeClr val="folHlink"/>
          </a:solidFill>
          <a:ln w="12700">
            <a:solidFill>
              <a:schemeClr val="tx1"/>
            </a:solidFill>
            <a:miter lim="800000"/>
            <a:headEnd type="none" w="sm" len="sm"/>
            <a:tailEnd type="none" w="sm" len="sm"/>
          </a:ln>
          <a:effectLst/>
        </p:spPr>
        <p:txBody>
          <a:bodyPr wrap="none" anchor="ctr"/>
          <a:lstStyle/>
          <a:p>
            <a:pPr eaLnBrk="0" hangingPunct="0"/>
            <a:r>
              <a:rPr lang="nb-NO" sz="1400"/>
              <a:t>Redusere</a:t>
            </a:r>
          </a:p>
          <a:p>
            <a:pPr eaLnBrk="0" hangingPunct="0"/>
            <a:r>
              <a:rPr lang="nb-NO" sz="1400"/>
              <a:t>kontroll-</a:t>
            </a:r>
          </a:p>
          <a:p>
            <a:pPr eaLnBrk="0" hangingPunct="0"/>
            <a:r>
              <a:rPr lang="nb-NO" sz="1400"/>
              <a:t>Risiko?</a:t>
            </a:r>
            <a:endParaRPr lang="en-US" sz="1400"/>
          </a:p>
        </p:txBody>
      </p:sp>
      <p:sp>
        <p:nvSpPr>
          <p:cNvPr id="485383" name="Rectangle 7"/>
          <p:cNvSpPr>
            <a:spLocks noChangeArrowheads="1"/>
          </p:cNvSpPr>
          <p:nvPr/>
        </p:nvSpPr>
        <p:spPr bwMode="auto">
          <a:xfrm>
            <a:off x="6229350" y="3676650"/>
            <a:ext cx="2133600" cy="62865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pPr eaLnBrk="0" hangingPunct="0"/>
            <a:r>
              <a:rPr lang="nb-NO" sz="1400"/>
              <a:t>Teste intern</a:t>
            </a:r>
          </a:p>
          <a:p>
            <a:pPr eaLnBrk="0" hangingPunct="0"/>
            <a:r>
              <a:rPr lang="nb-NO" sz="1400"/>
              <a:t>kontroll</a:t>
            </a:r>
            <a:endParaRPr lang="en-US" sz="1400"/>
          </a:p>
        </p:txBody>
      </p:sp>
      <p:sp>
        <p:nvSpPr>
          <p:cNvPr id="485384" name="Rectangle 8"/>
          <p:cNvSpPr>
            <a:spLocks noChangeArrowheads="1"/>
          </p:cNvSpPr>
          <p:nvPr/>
        </p:nvSpPr>
        <p:spPr bwMode="auto">
          <a:xfrm>
            <a:off x="3181350" y="4705350"/>
            <a:ext cx="2133600" cy="6286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eaLnBrk="0" hangingPunct="0"/>
            <a:r>
              <a:rPr lang="nb-NO" sz="1400"/>
              <a:t>Fastsette og gjennomføre</a:t>
            </a:r>
          </a:p>
          <a:p>
            <a:pPr eaLnBrk="0" hangingPunct="0"/>
            <a:r>
              <a:rPr lang="nb-NO" sz="1400"/>
              <a:t>substanskontroller</a:t>
            </a:r>
            <a:endParaRPr lang="en-US" sz="1400"/>
          </a:p>
        </p:txBody>
      </p:sp>
      <p:sp>
        <p:nvSpPr>
          <p:cNvPr id="485385" name="Rectangle 9"/>
          <p:cNvSpPr>
            <a:spLocks noChangeArrowheads="1"/>
          </p:cNvSpPr>
          <p:nvPr/>
        </p:nvSpPr>
        <p:spPr bwMode="auto">
          <a:xfrm>
            <a:off x="3181350" y="5505450"/>
            <a:ext cx="2133600" cy="6286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eaLnBrk="0" hangingPunct="0"/>
            <a:r>
              <a:rPr lang="nb-NO" sz="1400"/>
              <a:t>Konkludere og </a:t>
            </a:r>
          </a:p>
          <a:p>
            <a:pPr eaLnBrk="0" hangingPunct="0"/>
            <a:r>
              <a:rPr lang="nb-NO" sz="1400"/>
              <a:t>rapportere</a:t>
            </a:r>
            <a:endParaRPr lang="en-US" sz="1400"/>
          </a:p>
        </p:txBody>
      </p:sp>
      <p:sp>
        <p:nvSpPr>
          <p:cNvPr id="485386" name="Line 10"/>
          <p:cNvSpPr>
            <a:spLocks noChangeShapeType="1"/>
          </p:cNvSpPr>
          <p:nvPr/>
        </p:nvSpPr>
        <p:spPr bwMode="auto">
          <a:xfrm>
            <a:off x="4095750" y="1562100"/>
            <a:ext cx="0" cy="285750"/>
          </a:xfrm>
          <a:prstGeom prst="line">
            <a:avLst/>
          </a:prstGeom>
          <a:noFill/>
          <a:ln w="12700">
            <a:solidFill>
              <a:schemeClr val="tx1"/>
            </a:solidFill>
            <a:round/>
            <a:headEnd type="none" w="sm" len="sm"/>
            <a:tailEnd type="none" w="sm" len="sm"/>
          </a:ln>
          <a:effectLst/>
        </p:spPr>
        <p:txBody>
          <a:bodyPr/>
          <a:lstStyle/>
          <a:p>
            <a:endParaRPr lang="nb-NO"/>
          </a:p>
        </p:txBody>
      </p:sp>
      <p:sp>
        <p:nvSpPr>
          <p:cNvPr id="485387" name="Line 11"/>
          <p:cNvSpPr>
            <a:spLocks noChangeShapeType="1"/>
          </p:cNvSpPr>
          <p:nvPr/>
        </p:nvSpPr>
        <p:spPr bwMode="auto">
          <a:xfrm>
            <a:off x="4095750" y="2476500"/>
            <a:ext cx="0" cy="285750"/>
          </a:xfrm>
          <a:prstGeom prst="line">
            <a:avLst/>
          </a:prstGeom>
          <a:noFill/>
          <a:ln w="12700">
            <a:solidFill>
              <a:schemeClr val="tx1"/>
            </a:solidFill>
            <a:round/>
            <a:headEnd type="none" w="sm" len="sm"/>
            <a:tailEnd type="none" w="sm" len="sm"/>
          </a:ln>
          <a:effectLst/>
        </p:spPr>
        <p:txBody>
          <a:bodyPr/>
          <a:lstStyle/>
          <a:p>
            <a:endParaRPr lang="nb-NO"/>
          </a:p>
        </p:txBody>
      </p:sp>
      <p:sp>
        <p:nvSpPr>
          <p:cNvPr id="485388" name="Line 12"/>
          <p:cNvSpPr>
            <a:spLocks noChangeShapeType="1"/>
          </p:cNvSpPr>
          <p:nvPr/>
        </p:nvSpPr>
        <p:spPr bwMode="auto">
          <a:xfrm>
            <a:off x="4197350" y="3390900"/>
            <a:ext cx="0" cy="171450"/>
          </a:xfrm>
          <a:prstGeom prst="line">
            <a:avLst/>
          </a:prstGeom>
          <a:noFill/>
          <a:ln w="12700">
            <a:solidFill>
              <a:schemeClr val="tx1"/>
            </a:solidFill>
            <a:round/>
            <a:headEnd type="none" w="sm" len="sm"/>
            <a:tailEnd type="none" w="sm" len="sm"/>
          </a:ln>
          <a:effectLst/>
        </p:spPr>
        <p:txBody>
          <a:bodyPr/>
          <a:lstStyle/>
          <a:p>
            <a:endParaRPr lang="nb-NO"/>
          </a:p>
        </p:txBody>
      </p:sp>
      <p:sp>
        <p:nvSpPr>
          <p:cNvPr id="485389" name="Line 13"/>
          <p:cNvSpPr>
            <a:spLocks noChangeShapeType="1"/>
          </p:cNvSpPr>
          <p:nvPr/>
        </p:nvSpPr>
        <p:spPr bwMode="auto">
          <a:xfrm flipV="1">
            <a:off x="4197350" y="4476750"/>
            <a:ext cx="0" cy="228600"/>
          </a:xfrm>
          <a:prstGeom prst="line">
            <a:avLst/>
          </a:prstGeom>
          <a:noFill/>
          <a:ln w="12700">
            <a:solidFill>
              <a:schemeClr val="tx1"/>
            </a:solidFill>
            <a:round/>
            <a:headEnd type="none" w="sm" len="sm"/>
            <a:tailEnd type="none" w="sm" len="sm"/>
          </a:ln>
          <a:effectLst/>
        </p:spPr>
        <p:txBody>
          <a:bodyPr/>
          <a:lstStyle/>
          <a:p>
            <a:endParaRPr lang="nb-NO"/>
          </a:p>
        </p:txBody>
      </p:sp>
      <p:sp>
        <p:nvSpPr>
          <p:cNvPr id="485390" name="Line 14"/>
          <p:cNvSpPr>
            <a:spLocks noChangeShapeType="1"/>
          </p:cNvSpPr>
          <p:nvPr/>
        </p:nvSpPr>
        <p:spPr bwMode="auto">
          <a:xfrm>
            <a:off x="5213350" y="4019550"/>
            <a:ext cx="1016000" cy="0"/>
          </a:xfrm>
          <a:prstGeom prst="line">
            <a:avLst/>
          </a:prstGeom>
          <a:noFill/>
          <a:ln w="12700">
            <a:solidFill>
              <a:schemeClr val="tx1"/>
            </a:solidFill>
            <a:round/>
            <a:headEnd type="none" w="sm" len="sm"/>
            <a:tailEnd type="none" w="sm" len="sm"/>
          </a:ln>
          <a:effectLst/>
        </p:spPr>
        <p:txBody>
          <a:bodyPr/>
          <a:lstStyle/>
          <a:p>
            <a:endParaRPr lang="nb-NO"/>
          </a:p>
        </p:txBody>
      </p:sp>
      <p:sp>
        <p:nvSpPr>
          <p:cNvPr id="485391" name="Line 15"/>
          <p:cNvSpPr>
            <a:spLocks noChangeShapeType="1"/>
          </p:cNvSpPr>
          <p:nvPr/>
        </p:nvSpPr>
        <p:spPr bwMode="auto">
          <a:xfrm>
            <a:off x="7346950" y="4305300"/>
            <a:ext cx="0" cy="685800"/>
          </a:xfrm>
          <a:prstGeom prst="line">
            <a:avLst/>
          </a:prstGeom>
          <a:noFill/>
          <a:ln w="12700">
            <a:solidFill>
              <a:schemeClr val="tx1"/>
            </a:solidFill>
            <a:round/>
            <a:headEnd type="none" w="sm" len="sm"/>
            <a:tailEnd type="none" w="sm" len="sm"/>
          </a:ln>
          <a:effectLst/>
        </p:spPr>
        <p:txBody>
          <a:bodyPr/>
          <a:lstStyle/>
          <a:p>
            <a:endParaRPr lang="nb-NO"/>
          </a:p>
        </p:txBody>
      </p:sp>
      <p:sp>
        <p:nvSpPr>
          <p:cNvPr id="485392" name="Line 16"/>
          <p:cNvSpPr>
            <a:spLocks noChangeShapeType="1"/>
          </p:cNvSpPr>
          <p:nvPr/>
        </p:nvSpPr>
        <p:spPr bwMode="auto">
          <a:xfrm>
            <a:off x="5314950" y="4991100"/>
            <a:ext cx="2032000" cy="0"/>
          </a:xfrm>
          <a:prstGeom prst="line">
            <a:avLst/>
          </a:prstGeom>
          <a:noFill/>
          <a:ln w="12700">
            <a:solidFill>
              <a:schemeClr val="tx1"/>
            </a:solidFill>
            <a:round/>
            <a:headEnd type="none" w="sm" len="sm"/>
            <a:tailEnd type="none" w="sm" len="sm"/>
          </a:ln>
          <a:effectLst/>
        </p:spPr>
        <p:txBody>
          <a:bodyPr/>
          <a:lstStyle/>
          <a:p>
            <a:endParaRPr lang="nb-NO"/>
          </a:p>
        </p:txBody>
      </p:sp>
      <p:sp>
        <p:nvSpPr>
          <p:cNvPr id="485393" name="Line 17"/>
          <p:cNvSpPr>
            <a:spLocks noChangeShapeType="1"/>
          </p:cNvSpPr>
          <p:nvPr/>
        </p:nvSpPr>
        <p:spPr bwMode="auto">
          <a:xfrm>
            <a:off x="4197350" y="5334000"/>
            <a:ext cx="0" cy="171450"/>
          </a:xfrm>
          <a:prstGeom prst="line">
            <a:avLst/>
          </a:prstGeom>
          <a:noFill/>
          <a:ln w="12700">
            <a:solidFill>
              <a:schemeClr val="tx1"/>
            </a:solidFill>
            <a:round/>
            <a:headEnd type="none" w="sm" len="sm"/>
            <a:tailEnd type="none" w="sm" len="sm"/>
          </a:ln>
          <a:effectLst/>
        </p:spPr>
        <p:txBody>
          <a:bodyPr/>
          <a:lstStyle/>
          <a:p>
            <a:endParaRPr lang="nb-NO"/>
          </a:p>
        </p:txBody>
      </p:sp>
      <p:sp>
        <p:nvSpPr>
          <p:cNvPr id="485394" name="Text Box 18"/>
          <p:cNvSpPr txBox="1">
            <a:spLocks noChangeArrowheads="1"/>
          </p:cNvSpPr>
          <p:nvPr/>
        </p:nvSpPr>
        <p:spPr bwMode="auto">
          <a:xfrm>
            <a:off x="5395913" y="3705225"/>
            <a:ext cx="377026"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dirty="0">
                <a:solidFill>
                  <a:schemeClr val="tx1"/>
                </a:solidFill>
                <a:latin typeface="+mn-lt"/>
              </a:rPr>
              <a:t>Ja</a:t>
            </a:r>
            <a:endParaRPr lang="en-US" dirty="0">
              <a:solidFill>
                <a:schemeClr val="tx1"/>
              </a:solidFill>
              <a:latin typeface="+mn-lt"/>
            </a:endParaRPr>
          </a:p>
        </p:txBody>
      </p:sp>
      <p:sp>
        <p:nvSpPr>
          <p:cNvPr id="485395" name="Text Box 19"/>
          <p:cNvSpPr txBox="1">
            <a:spLocks noChangeArrowheads="1"/>
          </p:cNvSpPr>
          <p:nvPr/>
        </p:nvSpPr>
        <p:spPr bwMode="auto">
          <a:xfrm>
            <a:off x="2774950" y="4241800"/>
            <a:ext cx="460382" cy="307777"/>
          </a:xfrm>
          <a:prstGeom prst="rect">
            <a:avLst/>
          </a:prstGeom>
          <a:noFill/>
          <a:ln w="12700">
            <a:noFill/>
            <a:miter lim="800000"/>
            <a:headEnd type="none" w="sm" len="sm"/>
            <a:tailEnd type="none" w="sm" len="sm"/>
          </a:ln>
          <a:effectLst/>
        </p:spPr>
        <p:txBody>
          <a:bodyPr wrap="none">
            <a:spAutoFit/>
          </a:bodyPr>
          <a:lstStyle/>
          <a:p>
            <a:pPr algn="l" eaLnBrk="0" hangingPunct="0"/>
            <a:r>
              <a:rPr lang="nb-NO" dirty="0">
                <a:solidFill>
                  <a:schemeClr val="tx1"/>
                </a:solidFill>
              </a:rPr>
              <a:t>Nei</a:t>
            </a:r>
            <a:endParaRPr lang="en-US"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ate Placeholder 2"/>
          <p:cNvSpPr>
            <a:spLocks noGrp="1"/>
          </p:cNvSpPr>
          <p:nvPr>
            <p:ph type="dt" sz="half" idx="10"/>
          </p:nvPr>
        </p:nvSpPr>
        <p:spPr/>
        <p:txBody>
          <a:bodyPr/>
          <a:lstStyle/>
          <a:p>
            <a:fld id="{3522A845-CD1E-46EF-ABDB-793673B806A3}" type="datetime4">
              <a:rPr lang="nb-NO"/>
              <a:pPr/>
              <a:t>22. februar 2011</a:t>
            </a:fld>
            <a:endParaRPr lang="nb-NO"/>
          </a:p>
        </p:txBody>
      </p:sp>
      <p:sp>
        <p:nvSpPr>
          <p:cNvPr id="76"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77" name="Slide Number Placeholder 4"/>
          <p:cNvSpPr>
            <a:spLocks noGrp="1"/>
          </p:cNvSpPr>
          <p:nvPr>
            <p:ph type="sldNum" sz="quarter" idx="12"/>
          </p:nvPr>
        </p:nvSpPr>
        <p:spPr/>
        <p:txBody>
          <a:bodyPr/>
          <a:lstStyle/>
          <a:p>
            <a:r>
              <a:rPr lang="nb-NO"/>
              <a:t>Side </a:t>
            </a:r>
            <a:fld id="{A71F47F0-216C-432E-BA1C-CC9A56AD2F42}" type="slidenum">
              <a:rPr lang="nb-NO"/>
              <a:pPr/>
              <a:t>40</a:t>
            </a:fld>
            <a:endParaRPr lang="nb-NO"/>
          </a:p>
        </p:txBody>
      </p:sp>
      <p:sp>
        <p:nvSpPr>
          <p:cNvPr id="517122" name="Rectangle 2"/>
          <p:cNvSpPr>
            <a:spLocks noGrp="1" noChangeArrowheads="1"/>
          </p:cNvSpPr>
          <p:nvPr>
            <p:ph type="title"/>
          </p:nvPr>
        </p:nvSpPr>
        <p:spPr/>
        <p:txBody>
          <a:bodyPr/>
          <a:lstStyle/>
          <a:p>
            <a:r>
              <a:rPr lang="nb-NO"/>
              <a:t>Hvilket omfang er nødvendig</a:t>
            </a:r>
            <a:endParaRPr lang="en-US"/>
          </a:p>
        </p:txBody>
      </p:sp>
      <p:graphicFrame>
        <p:nvGraphicFramePr>
          <p:cNvPr id="517123" name="Group 3"/>
          <p:cNvGraphicFramePr>
            <a:graphicFrameLocks noGrp="1"/>
          </p:cNvGraphicFramePr>
          <p:nvPr/>
        </p:nvGraphicFramePr>
        <p:xfrm>
          <a:off x="304800" y="1295400"/>
          <a:ext cx="8458200" cy="4829175"/>
        </p:xfrm>
        <a:graphic>
          <a:graphicData uri="http://schemas.openxmlformats.org/drawingml/2006/table">
            <a:tbl>
              <a:tblPr/>
              <a:tblGrid>
                <a:gridCol w="1820863"/>
                <a:gridCol w="846137"/>
                <a:gridCol w="1162050"/>
                <a:gridCol w="1123950"/>
                <a:gridCol w="1219200"/>
                <a:gridCol w="1143000"/>
                <a:gridCol w="1143000"/>
              </a:tblGrid>
              <a:tr h="561975">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9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9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Trans 1</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Trans 2</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Trans 3</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Trans 4</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Trans 5</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1975">
                <a:tc rowSpan="3">
                  <a:txBody>
                    <a:bodyPr/>
                    <a:lstStyle/>
                    <a:p>
                      <a:pPr marL="0" marR="0" lvl="0" indent="0" algn="l" defTabSz="914400" rtl="0" eaLnBrk="1" fontAlgn="base" latinLnBrk="0" hangingPunct="1">
                        <a:lnSpc>
                          <a:spcPts val="2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Sentralisert IT-miljø</a:t>
                      </a:r>
                      <a:endParaRPr kumimoji="0" lang="en-US" sz="17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Appl. 1</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1975">
                <a:tc vMerge="1">
                  <a:txBody>
                    <a:bodyPr/>
                    <a:lstStyle/>
                    <a:p>
                      <a:endParaRPr lang="nb-NO"/>
                    </a:p>
                  </a:txBody>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Appl. 2</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1975">
                <a:tc vMerge="1">
                  <a:txBody>
                    <a:bodyPr/>
                    <a:lstStyle/>
                    <a:p>
                      <a:endParaRPr lang="nb-NO"/>
                    </a:p>
                  </a:txBody>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Appl. 3</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1975">
                <a:tc rowSpan="2">
                  <a:txBody>
                    <a:bodyPr/>
                    <a:lstStyle/>
                    <a:p>
                      <a:pPr marL="0" marR="0" lvl="0" indent="0" algn="l" defTabSz="914400" rtl="0" eaLnBrk="1" fontAlgn="base" latinLnBrk="0" hangingPunct="1">
                        <a:lnSpc>
                          <a:spcPts val="2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Outsourcet IT-miljø</a:t>
                      </a:r>
                      <a:endParaRPr kumimoji="0" lang="en-US" sz="17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Appl. 4</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1975">
                <a:tc vMerge="1">
                  <a:txBody>
                    <a:bodyPr/>
                    <a:lstStyle/>
                    <a:p>
                      <a:endParaRPr lang="nb-NO"/>
                    </a:p>
                  </a:txBody>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Appl. 5</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1975">
                <a:tc rowSpan="2">
                  <a:txBody>
                    <a:bodyPr/>
                    <a:lstStyle/>
                    <a:p>
                      <a:pPr marL="0" marR="0" lvl="0" indent="0" algn="l" defTabSz="914400" rtl="0" eaLnBrk="1" fontAlgn="base" latinLnBrk="0" hangingPunct="1">
                        <a:lnSpc>
                          <a:spcPts val="2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Desentralisert IT-miljø</a:t>
                      </a:r>
                      <a:endParaRPr kumimoji="0" lang="en-US" sz="17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Appl. 6</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1975">
                <a:tc vMerge="1">
                  <a:txBody>
                    <a:bodyPr/>
                    <a:lstStyle/>
                    <a:p>
                      <a:endParaRPr lang="nb-NO"/>
                    </a:p>
                  </a:txBody>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Appl. 7</a:t>
                      </a:r>
                      <a:endParaRPr kumimoji="0" lang="en-US" sz="17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700" b="0" i="0" u="none" strike="noStrike" cap="none" normalizeH="0" baseline="0">
                          <a:ln>
                            <a:noFill/>
                          </a:ln>
                          <a:solidFill>
                            <a:srgbClr val="646464"/>
                          </a:solidFill>
                          <a:effectLst/>
                          <a:latin typeface="Arial" charset="0"/>
                        </a:rPr>
                        <a:t>x</a:t>
                      </a:r>
                      <a:endParaRPr kumimoji="0" lang="en-US"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700" b="0" i="0" u="none" strike="noStrike" cap="none" normalizeH="0" baseline="0">
                        <a:ln>
                          <a:noFill/>
                        </a:ln>
                        <a:solidFill>
                          <a:srgbClr val="646464"/>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17193" name="Line 73"/>
          <p:cNvSpPr>
            <a:spLocks noChangeShapeType="1"/>
          </p:cNvSpPr>
          <p:nvPr/>
        </p:nvSpPr>
        <p:spPr bwMode="auto">
          <a:xfrm>
            <a:off x="9191625" y="3044825"/>
            <a:ext cx="0" cy="263525"/>
          </a:xfrm>
          <a:prstGeom prst="line">
            <a:avLst/>
          </a:prstGeom>
          <a:noFill/>
          <a:ln w="12700">
            <a:solidFill>
              <a:schemeClr val="bg2"/>
            </a:solidFill>
            <a:round/>
            <a:headEnd type="none" w="sm" len="sm"/>
            <a:tailEnd type="none" w="sm" len="sm"/>
          </a:ln>
          <a:effectLst/>
        </p:spPr>
        <p:txBody>
          <a:bodyPr/>
          <a:lstStyle/>
          <a:p>
            <a:endParaRPr lang="nb-NO"/>
          </a:p>
        </p:txBody>
      </p:sp>
      <p:sp>
        <p:nvSpPr>
          <p:cNvPr id="517194" name="Rectangle 74"/>
          <p:cNvSpPr>
            <a:spLocks noChangeArrowheads="1"/>
          </p:cNvSpPr>
          <p:nvPr/>
        </p:nvSpPr>
        <p:spPr bwMode="auto">
          <a:xfrm>
            <a:off x="7251700" y="2862263"/>
            <a:ext cx="874713" cy="85725"/>
          </a:xfrm>
          <a:prstGeom prst="rect">
            <a:avLst/>
          </a:prstGeom>
          <a:noFill/>
          <a:ln w="9525">
            <a:noFill/>
            <a:miter lim="800000"/>
            <a:headEnd/>
            <a:tailEnd/>
          </a:ln>
          <a:effectLst/>
        </p:spPr>
        <p:txBody>
          <a:bodyPr wrap="none" anchor="ctr"/>
          <a:lstStyle/>
          <a:p>
            <a:endParaRPr lang="nb-NO"/>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p:cNvSpPr>
            <a:spLocks noGrp="1"/>
          </p:cNvSpPr>
          <p:nvPr>
            <p:ph type="dt" sz="half" idx="10"/>
          </p:nvPr>
        </p:nvSpPr>
        <p:spPr/>
        <p:txBody>
          <a:bodyPr/>
          <a:lstStyle/>
          <a:p>
            <a:fld id="{9C8631E8-5599-4944-9B3B-A0D968922C71}" type="datetime4">
              <a:rPr lang="nb-NO"/>
              <a:pPr/>
              <a:t>22. februar 2011</a:t>
            </a:fld>
            <a:endParaRPr lang="nb-NO"/>
          </a:p>
        </p:txBody>
      </p:sp>
      <p:sp>
        <p:nvSpPr>
          <p:cNvPr id="13"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14" name="Slide Number Placeholder 4"/>
          <p:cNvSpPr>
            <a:spLocks noGrp="1"/>
          </p:cNvSpPr>
          <p:nvPr>
            <p:ph type="sldNum" sz="quarter" idx="12"/>
          </p:nvPr>
        </p:nvSpPr>
        <p:spPr/>
        <p:txBody>
          <a:bodyPr/>
          <a:lstStyle/>
          <a:p>
            <a:r>
              <a:rPr lang="nb-NO"/>
              <a:t>Side </a:t>
            </a:r>
            <a:fld id="{36DA3AE8-FEF7-455C-9911-CBEBD45BEAD4}" type="slidenum">
              <a:rPr lang="nb-NO"/>
              <a:pPr/>
              <a:t>41</a:t>
            </a:fld>
            <a:endParaRPr lang="nb-NO"/>
          </a:p>
        </p:txBody>
      </p:sp>
      <p:sp>
        <p:nvSpPr>
          <p:cNvPr id="518146" name="Rectangle 2"/>
          <p:cNvSpPr>
            <a:spLocks noGrp="1" noChangeArrowheads="1"/>
          </p:cNvSpPr>
          <p:nvPr>
            <p:ph type="title"/>
          </p:nvPr>
        </p:nvSpPr>
        <p:spPr/>
        <p:txBody>
          <a:bodyPr/>
          <a:lstStyle/>
          <a:p>
            <a:r>
              <a:rPr lang="nb-NO" dirty="0"/>
              <a:t>Prosessorientert </a:t>
            </a:r>
            <a:r>
              <a:rPr lang="nb-NO" dirty="0" smtClean="0"/>
              <a:t>innfallsvinkel (COBIT)</a:t>
            </a:r>
            <a:endParaRPr lang="en-US" dirty="0"/>
          </a:p>
        </p:txBody>
      </p:sp>
      <p:sp>
        <p:nvSpPr>
          <p:cNvPr id="518147" name="Freeform 3"/>
          <p:cNvSpPr>
            <a:spLocks/>
          </p:cNvSpPr>
          <p:nvPr/>
        </p:nvSpPr>
        <p:spPr bwMode="auto">
          <a:xfrm>
            <a:off x="6383338" y="2187575"/>
            <a:ext cx="2328862" cy="3216275"/>
          </a:xfrm>
          <a:custGeom>
            <a:avLst/>
            <a:gdLst/>
            <a:ahLst/>
            <a:cxnLst>
              <a:cxn ang="0">
                <a:pos x="1466" y="335"/>
              </a:cxn>
              <a:cxn ang="0">
                <a:pos x="1466" y="1094"/>
              </a:cxn>
              <a:cxn ang="0">
                <a:pos x="680" y="2025"/>
              </a:cxn>
              <a:cxn ang="0">
                <a:pos x="0" y="1830"/>
              </a:cxn>
              <a:cxn ang="0">
                <a:pos x="934" y="0"/>
              </a:cxn>
              <a:cxn ang="0">
                <a:pos x="1466" y="335"/>
              </a:cxn>
            </a:cxnLst>
            <a:rect l="0" t="0" r="r" b="b"/>
            <a:pathLst>
              <a:path w="1467" h="2026">
                <a:moveTo>
                  <a:pt x="1466" y="335"/>
                </a:moveTo>
                <a:lnTo>
                  <a:pt x="1466" y="1094"/>
                </a:lnTo>
                <a:lnTo>
                  <a:pt x="680" y="2025"/>
                </a:lnTo>
                <a:lnTo>
                  <a:pt x="0" y="1830"/>
                </a:lnTo>
                <a:lnTo>
                  <a:pt x="934" y="0"/>
                </a:lnTo>
                <a:lnTo>
                  <a:pt x="1466" y="335"/>
                </a:lnTo>
              </a:path>
            </a:pathLst>
          </a:custGeom>
          <a:solidFill>
            <a:srgbClr val="FFFF00"/>
          </a:solidFill>
          <a:ln w="50800" cap="rnd" cmpd="sng">
            <a:solidFill>
              <a:schemeClr val="tx1"/>
            </a:solidFill>
            <a:prstDash val="solid"/>
            <a:round/>
            <a:headEnd/>
            <a:tailEnd/>
          </a:ln>
          <a:effectLst/>
        </p:spPr>
        <p:txBody>
          <a:bodyPr/>
          <a:lstStyle/>
          <a:p>
            <a:endParaRPr lang="nb-NO"/>
          </a:p>
        </p:txBody>
      </p:sp>
      <p:sp>
        <p:nvSpPr>
          <p:cNvPr id="518148" name="AutoShape 4"/>
          <p:cNvSpPr>
            <a:spLocks noChangeArrowheads="1"/>
          </p:cNvSpPr>
          <p:nvPr/>
        </p:nvSpPr>
        <p:spPr bwMode="auto">
          <a:xfrm>
            <a:off x="5046663" y="1371600"/>
            <a:ext cx="3654425" cy="2733675"/>
          </a:xfrm>
          <a:prstGeom prst="homePlate">
            <a:avLst>
              <a:gd name="adj" fmla="val 44561"/>
            </a:avLst>
          </a:prstGeom>
          <a:solidFill>
            <a:srgbClr val="FFFF00"/>
          </a:solidFill>
          <a:ln w="50800">
            <a:solidFill>
              <a:schemeClr val="tx1"/>
            </a:solidFill>
            <a:miter lim="800000"/>
            <a:headEnd/>
            <a:tailEnd/>
          </a:ln>
          <a:effectLst/>
        </p:spPr>
        <p:txBody>
          <a:bodyPr wrap="none" anchor="ctr"/>
          <a:lstStyle/>
          <a:p>
            <a:endParaRPr lang="nb-NO"/>
          </a:p>
        </p:txBody>
      </p:sp>
      <p:sp>
        <p:nvSpPr>
          <p:cNvPr id="518149" name="Rectangle 5"/>
          <p:cNvSpPr>
            <a:spLocks noChangeArrowheads="1"/>
          </p:cNvSpPr>
          <p:nvPr/>
        </p:nvSpPr>
        <p:spPr bwMode="auto">
          <a:xfrm>
            <a:off x="381000" y="4121150"/>
            <a:ext cx="7072313" cy="1255713"/>
          </a:xfrm>
          <a:prstGeom prst="rect">
            <a:avLst/>
          </a:prstGeom>
          <a:solidFill>
            <a:srgbClr val="FFFF00"/>
          </a:solidFill>
          <a:ln w="50800">
            <a:solidFill>
              <a:schemeClr val="tx1"/>
            </a:solidFill>
            <a:miter lim="800000"/>
            <a:headEnd/>
            <a:tailEnd/>
          </a:ln>
          <a:effectLst/>
        </p:spPr>
        <p:txBody>
          <a:bodyPr wrap="none" anchor="ctr"/>
          <a:lstStyle/>
          <a:p>
            <a:endParaRPr lang="nb-NO"/>
          </a:p>
        </p:txBody>
      </p:sp>
      <p:sp>
        <p:nvSpPr>
          <p:cNvPr id="518150" name="Rectangle 6"/>
          <p:cNvSpPr>
            <a:spLocks noChangeArrowheads="1"/>
          </p:cNvSpPr>
          <p:nvPr/>
        </p:nvSpPr>
        <p:spPr bwMode="auto">
          <a:xfrm>
            <a:off x="6310313" y="2266950"/>
            <a:ext cx="1992312" cy="571500"/>
          </a:xfrm>
          <a:prstGeom prst="rect">
            <a:avLst/>
          </a:prstGeom>
          <a:noFill/>
          <a:ln w="9525">
            <a:noFill/>
            <a:miter lim="800000"/>
            <a:headEnd/>
            <a:tailEnd/>
          </a:ln>
          <a:effectLst/>
        </p:spPr>
        <p:txBody>
          <a:bodyPr lIns="84138" tIns="41275" rIns="84138" bIns="41275">
            <a:spAutoFit/>
          </a:bodyPr>
          <a:lstStyle/>
          <a:p>
            <a:pPr defTabSz="755650" eaLnBrk="0" hangingPunct="0"/>
            <a:r>
              <a:rPr lang="nb-NO" sz="1600" b="1" dirty="0">
                <a:solidFill>
                  <a:schemeClr val="tx1"/>
                </a:solidFill>
              </a:rPr>
              <a:t>Leveranse og support</a:t>
            </a:r>
          </a:p>
        </p:txBody>
      </p:sp>
      <p:sp>
        <p:nvSpPr>
          <p:cNvPr id="518151" name="Rectangle 7"/>
          <p:cNvSpPr>
            <a:spLocks noChangeArrowheads="1"/>
          </p:cNvSpPr>
          <p:nvPr/>
        </p:nvSpPr>
        <p:spPr bwMode="auto">
          <a:xfrm>
            <a:off x="1341438" y="4567238"/>
            <a:ext cx="5348287" cy="327025"/>
          </a:xfrm>
          <a:prstGeom prst="rect">
            <a:avLst/>
          </a:prstGeom>
          <a:noFill/>
          <a:ln w="9525">
            <a:noFill/>
            <a:miter lim="800000"/>
            <a:headEnd/>
            <a:tailEnd/>
          </a:ln>
          <a:effectLst/>
        </p:spPr>
        <p:txBody>
          <a:bodyPr lIns="84138" tIns="41275" rIns="84138" bIns="41275">
            <a:spAutoFit/>
          </a:bodyPr>
          <a:lstStyle/>
          <a:p>
            <a:pPr defTabSz="755650" eaLnBrk="0" hangingPunct="0"/>
            <a:r>
              <a:rPr lang="nb-NO" sz="1600" b="1">
                <a:solidFill>
                  <a:schemeClr val="tx1"/>
                </a:solidFill>
              </a:rPr>
              <a:t>Overvåkning</a:t>
            </a:r>
          </a:p>
        </p:txBody>
      </p:sp>
      <p:sp>
        <p:nvSpPr>
          <p:cNvPr id="518152" name="AutoShape 8"/>
          <p:cNvSpPr>
            <a:spLocks noChangeArrowheads="1"/>
          </p:cNvSpPr>
          <p:nvPr/>
        </p:nvSpPr>
        <p:spPr bwMode="auto">
          <a:xfrm>
            <a:off x="2495550" y="1371600"/>
            <a:ext cx="4319588" cy="2720975"/>
          </a:xfrm>
          <a:prstGeom prst="homePlate">
            <a:avLst>
              <a:gd name="adj" fmla="val 52671"/>
            </a:avLst>
          </a:prstGeom>
          <a:solidFill>
            <a:srgbClr val="FD2703"/>
          </a:solidFill>
          <a:ln w="50800">
            <a:solidFill>
              <a:schemeClr val="tx1"/>
            </a:solidFill>
            <a:miter lim="800000"/>
            <a:headEnd/>
            <a:tailEnd/>
          </a:ln>
          <a:effectLst/>
        </p:spPr>
        <p:txBody>
          <a:bodyPr wrap="none" anchor="ctr"/>
          <a:lstStyle/>
          <a:p>
            <a:endParaRPr lang="nb-NO"/>
          </a:p>
        </p:txBody>
      </p:sp>
      <p:sp>
        <p:nvSpPr>
          <p:cNvPr id="518153" name="Rectangle 9"/>
          <p:cNvSpPr>
            <a:spLocks noChangeArrowheads="1"/>
          </p:cNvSpPr>
          <p:nvPr/>
        </p:nvSpPr>
        <p:spPr bwMode="auto">
          <a:xfrm>
            <a:off x="3960813" y="2316163"/>
            <a:ext cx="1752600" cy="571500"/>
          </a:xfrm>
          <a:prstGeom prst="rect">
            <a:avLst/>
          </a:prstGeom>
          <a:noFill/>
          <a:ln w="9525">
            <a:noFill/>
            <a:miter lim="800000"/>
            <a:headEnd/>
            <a:tailEnd/>
          </a:ln>
          <a:effectLst/>
        </p:spPr>
        <p:txBody>
          <a:bodyPr lIns="84138" tIns="41275" rIns="84138" bIns="41275">
            <a:spAutoFit/>
          </a:bodyPr>
          <a:lstStyle/>
          <a:p>
            <a:pPr defTabSz="755650" eaLnBrk="0" hangingPunct="0"/>
            <a:r>
              <a:rPr lang="nb-NO" sz="1600" b="1">
                <a:solidFill>
                  <a:srgbClr val="FFFFFF"/>
                </a:solidFill>
              </a:rPr>
              <a:t>Anskaffelse og implementering</a:t>
            </a:r>
          </a:p>
        </p:txBody>
      </p:sp>
      <p:sp>
        <p:nvSpPr>
          <p:cNvPr id="518154" name="AutoShape 10"/>
          <p:cNvSpPr>
            <a:spLocks noChangeArrowheads="1"/>
          </p:cNvSpPr>
          <p:nvPr/>
        </p:nvSpPr>
        <p:spPr bwMode="auto">
          <a:xfrm>
            <a:off x="393700" y="1371600"/>
            <a:ext cx="3228975" cy="2733675"/>
          </a:xfrm>
          <a:prstGeom prst="homePlate">
            <a:avLst>
              <a:gd name="adj" fmla="val 39373"/>
            </a:avLst>
          </a:prstGeom>
          <a:solidFill>
            <a:srgbClr val="00B511"/>
          </a:solidFill>
          <a:ln w="50800">
            <a:solidFill>
              <a:schemeClr val="tx1"/>
            </a:solidFill>
            <a:miter lim="800000"/>
            <a:headEnd/>
            <a:tailEnd/>
          </a:ln>
          <a:effectLst/>
        </p:spPr>
        <p:txBody>
          <a:bodyPr wrap="none" anchor="ctr"/>
          <a:lstStyle/>
          <a:p>
            <a:pPr eaLnBrk="0" hangingPunct="0"/>
            <a:endParaRPr lang="nb-NO" sz="1600"/>
          </a:p>
        </p:txBody>
      </p:sp>
      <p:sp>
        <p:nvSpPr>
          <p:cNvPr id="518155" name="Rectangle 11"/>
          <p:cNvSpPr>
            <a:spLocks noChangeArrowheads="1"/>
          </p:cNvSpPr>
          <p:nvPr/>
        </p:nvSpPr>
        <p:spPr bwMode="auto">
          <a:xfrm>
            <a:off x="849313" y="2293938"/>
            <a:ext cx="1938337" cy="571500"/>
          </a:xfrm>
          <a:prstGeom prst="rect">
            <a:avLst/>
          </a:prstGeom>
          <a:noFill/>
          <a:ln w="9525">
            <a:noFill/>
            <a:miter lim="800000"/>
            <a:headEnd/>
            <a:tailEnd/>
          </a:ln>
          <a:effectLst/>
        </p:spPr>
        <p:txBody>
          <a:bodyPr lIns="84138" tIns="41275" rIns="84138" bIns="41275">
            <a:spAutoFit/>
          </a:bodyPr>
          <a:lstStyle/>
          <a:p>
            <a:pPr defTabSz="755650" eaLnBrk="0" hangingPunct="0"/>
            <a:r>
              <a:rPr lang="nb-NO" sz="1600" b="1">
                <a:solidFill>
                  <a:srgbClr val="FFFFFF"/>
                </a:solidFill>
              </a:rPr>
              <a:t>Planlegging og organisering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4D1131-9D1F-497D-B6F4-94FF0277B23E}"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3BADFF05-DAD4-4AD7-B7F7-48FB9C3547CE}" type="slidenum">
              <a:rPr lang="nb-NO"/>
              <a:pPr/>
              <a:t>42</a:t>
            </a:fld>
            <a:endParaRPr lang="nb-NO"/>
          </a:p>
        </p:txBody>
      </p:sp>
      <p:sp>
        <p:nvSpPr>
          <p:cNvPr id="520194" name="Rectangle 2"/>
          <p:cNvSpPr>
            <a:spLocks noGrp="1" noChangeArrowheads="1"/>
          </p:cNvSpPr>
          <p:nvPr>
            <p:ph type="title"/>
          </p:nvPr>
        </p:nvSpPr>
        <p:spPr/>
        <p:txBody>
          <a:bodyPr/>
          <a:lstStyle/>
          <a:p>
            <a:r>
              <a:rPr lang="nb-NO"/>
              <a:t>Generelle kontroller – endringshåndtering</a:t>
            </a:r>
          </a:p>
        </p:txBody>
      </p:sp>
      <p:sp>
        <p:nvSpPr>
          <p:cNvPr id="520195" name="Rectangle 3"/>
          <p:cNvSpPr>
            <a:spLocks noGrp="1" noChangeArrowheads="1"/>
          </p:cNvSpPr>
          <p:nvPr>
            <p:ph type="body" idx="1"/>
          </p:nvPr>
        </p:nvSpPr>
        <p:spPr/>
        <p:txBody>
          <a:bodyPr/>
          <a:lstStyle/>
          <a:p>
            <a:pPr>
              <a:buFont typeface="Arial" pitchFamily="34" charset="0"/>
              <a:buChar char="•"/>
            </a:pPr>
            <a:r>
              <a:rPr lang="nb-NO" dirty="0"/>
              <a:t>Godkjennelse</a:t>
            </a:r>
          </a:p>
          <a:p>
            <a:pPr>
              <a:buFont typeface="Arial" pitchFamily="34" charset="0"/>
              <a:buChar char="•"/>
            </a:pPr>
            <a:r>
              <a:rPr lang="nb-NO" dirty="0"/>
              <a:t>Testing</a:t>
            </a:r>
          </a:p>
          <a:p>
            <a:pPr>
              <a:buFont typeface="Arial" pitchFamily="34" charset="0"/>
              <a:buChar char="•"/>
            </a:pPr>
            <a:r>
              <a:rPr lang="nb-NO" dirty="0"/>
              <a:t>Dokumentasjon</a:t>
            </a:r>
          </a:p>
          <a:p>
            <a:pPr>
              <a:buFont typeface="Arial" pitchFamily="34" charset="0"/>
              <a:buChar char="•"/>
            </a:pPr>
            <a:r>
              <a:rPr lang="nb-NO" dirty="0"/>
              <a:t>Tilgang til produksjonsmiljø og utviklings-/testmiljø</a:t>
            </a:r>
          </a:p>
          <a:p>
            <a:pPr>
              <a:buFont typeface="Arial" pitchFamily="34" charset="0"/>
              <a:buChar char="•"/>
            </a:pPr>
            <a:r>
              <a:rPr lang="nb-NO" dirty="0"/>
              <a:t>Logging av overføringer til produksjon</a:t>
            </a:r>
          </a:p>
          <a:p>
            <a:pPr>
              <a:buFont typeface="Arial" pitchFamily="34" charset="0"/>
              <a:buChar char="•"/>
            </a:pPr>
            <a:r>
              <a:rPr lang="nb-NO" dirty="0" err="1"/>
              <a:t>Nødprosedyrer/avvikshåndtering</a:t>
            </a:r>
            <a:endParaRPr lang="nb-NO" dirty="0"/>
          </a:p>
          <a:p>
            <a:pPr>
              <a:buFont typeface="Arial" pitchFamily="34" charset="0"/>
              <a:buChar char="•"/>
            </a:pPr>
            <a:r>
              <a:rPr lang="nb-NO" dirty="0"/>
              <a:t>Konklusjon: Effektiv – ikke effektiv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66246E-EDB6-47EF-B501-571A43BB1160}"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ECDE00C5-EBF4-4EC2-8569-65B0C7BB462B}" type="slidenum">
              <a:rPr lang="nb-NO"/>
              <a:pPr/>
              <a:t>43</a:t>
            </a:fld>
            <a:endParaRPr lang="nb-NO"/>
          </a:p>
        </p:txBody>
      </p:sp>
      <p:sp>
        <p:nvSpPr>
          <p:cNvPr id="521218" name="Rectangle 2"/>
          <p:cNvSpPr>
            <a:spLocks noGrp="1" noChangeArrowheads="1"/>
          </p:cNvSpPr>
          <p:nvPr>
            <p:ph type="title"/>
          </p:nvPr>
        </p:nvSpPr>
        <p:spPr>
          <a:xfrm>
            <a:off x="468313" y="333375"/>
            <a:ext cx="8201025" cy="1049338"/>
          </a:xfrm>
        </p:spPr>
        <p:txBody>
          <a:bodyPr/>
          <a:lstStyle/>
          <a:p>
            <a:r>
              <a:rPr lang="nb-NO"/>
              <a:t>Generelle kontroller – tilgangskontroller </a:t>
            </a:r>
          </a:p>
        </p:txBody>
      </p:sp>
      <p:sp>
        <p:nvSpPr>
          <p:cNvPr id="521219" name="Rectangle 3"/>
          <p:cNvSpPr>
            <a:spLocks noGrp="1" noChangeArrowheads="1"/>
          </p:cNvSpPr>
          <p:nvPr>
            <p:ph type="body" idx="1"/>
          </p:nvPr>
        </p:nvSpPr>
        <p:spPr>
          <a:xfrm>
            <a:off x="468313" y="1412875"/>
            <a:ext cx="8229600" cy="4319588"/>
          </a:xfrm>
        </p:spPr>
        <p:txBody>
          <a:bodyPr/>
          <a:lstStyle/>
          <a:p>
            <a:pPr>
              <a:lnSpc>
                <a:spcPct val="90000"/>
              </a:lnSpc>
            </a:pPr>
            <a:r>
              <a:rPr lang="nb-NO" dirty="0"/>
              <a:t>Sikkerhetspolicy el. tilsvarende</a:t>
            </a:r>
          </a:p>
          <a:p>
            <a:pPr>
              <a:lnSpc>
                <a:spcPct val="90000"/>
              </a:lnSpc>
            </a:pPr>
            <a:r>
              <a:rPr lang="nb-NO" dirty="0"/>
              <a:t>Brukeradministrasjon</a:t>
            </a:r>
          </a:p>
          <a:p>
            <a:pPr lvl="1">
              <a:lnSpc>
                <a:spcPct val="90000"/>
              </a:lnSpc>
            </a:pPr>
            <a:r>
              <a:rPr lang="nb-NO" dirty="0"/>
              <a:t>Melding av endringer</a:t>
            </a:r>
          </a:p>
          <a:p>
            <a:pPr lvl="1">
              <a:lnSpc>
                <a:spcPct val="90000"/>
              </a:lnSpc>
            </a:pPr>
            <a:r>
              <a:rPr lang="nb-NO" dirty="0"/>
              <a:t>Regelmessig kontroll av registrerte brukere</a:t>
            </a:r>
          </a:p>
          <a:p>
            <a:pPr>
              <a:lnSpc>
                <a:spcPct val="90000"/>
              </a:lnSpc>
            </a:pPr>
            <a:r>
              <a:rPr lang="nb-NO" dirty="0"/>
              <a:t>Tilgangsrettigheter tilpasset funksjon</a:t>
            </a:r>
          </a:p>
          <a:p>
            <a:pPr>
              <a:lnSpc>
                <a:spcPct val="90000"/>
              </a:lnSpc>
            </a:pPr>
            <a:r>
              <a:rPr lang="nb-NO" dirty="0"/>
              <a:t>Systembasert tilgangsbegrensning</a:t>
            </a:r>
          </a:p>
          <a:p>
            <a:pPr lvl="1">
              <a:lnSpc>
                <a:spcPct val="90000"/>
              </a:lnSpc>
            </a:pPr>
            <a:r>
              <a:rPr lang="nb-NO" dirty="0"/>
              <a:t>Sammensetning av passord, lengde, innhold m.m.</a:t>
            </a:r>
          </a:p>
          <a:p>
            <a:pPr lvl="1">
              <a:lnSpc>
                <a:spcPct val="90000"/>
              </a:lnSpc>
            </a:pPr>
            <a:r>
              <a:rPr lang="nb-NO" dirty="0"/>
              <a:t>Restriksjoner på gjenbruk</a:t>
            </a:r>
          </a:p>
          <a:p>
            <a:pPr lvl="1">
              <a:lnSpc>
                <a:spcPct val="90000"/>
              </a:lnSpc>
            </a:pPr>
            <a:r>
              <a:rPr lang="nb-NO" dirty="0"/>
              <a:t>Krav til regelmessig skifte av passord</a:t>
            </a:r>
          </a:p>
          <a:p>
            <a:pPr lvl="1">
              <a:lnSpc>
                <a:spcPct val="90000"/>
              </a:lnSpc>
            </a:pPr>
            <a:r>
              <a:rPr lang="nb-NO" dirty="0"/>
              <a:t>Begrenset antall påloggingsforsøk</a:t>
            </a:r>
          </a:p>
          <a:p>
            <a:pPr>
              <a:lnSpc>
                <a:spcPct val="90000"/>
              </a:lnSpc>
            </a:pPr>
            <a:r>
              <a:rPr lang="nb-NO" dirty="0"/>
              <a:t>Fysisk adgang</a:t>
            </a:r>
          </a:p>
          <a:p>
            <a:pPr>
              <a:lnSpc>
                <a:spcPct val="90000"/>
              </a:lnSpc>
            </a:pPr>
            <a:r>
              <a:rPr lang="nb-NO" dirty="0"/>
              <a:t>Konklusjon: Effektiv – ikke effektiv</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1C73B52-B8FF-4C93-B073-45ABD073F920}"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DF939548-D6AC-4E9E-A077-62B7CED525B6}" type="slidenum">
              <a:rPr lang="nb-NO"/>
              <a:pPr/>
              <a:t>44</a:t>
            </a:fld>
            <a:endParaRPr lang="nb-NO"/>
          </a:p>
        </p:txBody>
      </p:sp>
      <p:sp>
        <p:nvSpPr>
          <p:cNvPr id="522242" name="Rectangle 2"/>
          <p:cNvSpPr>
            <a:spLocks noGrp="1" noChangeArrowheads="1"/>
          </p:cNvSpPr>
          <p:nvPr>
            <p:ph type="title"/>
          </p:nvPr>
        </p:nvSpPr>
        <p:spPr>
          <a:xfrm>
            <a:off x="457200" y="457200"/>
            <a:ext cx="8201025" cy="1066800"/>
          </a:xfrm>
        </p:spPr>
        <p:txBody>
          <a:bodyPr/>
          <a:lstStyle/>
          <a:p>
            <a:r>
              <a:rPr lang="nb-NO"/>
              <a:t>Overvåkning (av internkontroll)</a:t>
            </a:r>
            <a:endParaRPr lang="en-US"/>
          </a:p>
        </p:txBody>
      </p:sp>
      <p:sp>
        <p:nvSpPr>
          <p:cNvPr id="522243" name="Rectangle 3"/>
          <p:cNvSpPr>
            <a:spLocks noGrp="1" noChangeArrowheads="1"/>
          </p:cNvSpPr>
          <p:nvPr>
            <p:ph type="body" idx="1"/>
          </p:nvPr>
        </p:nvSpPr>
        <p:spPr/>
        <p:txBody>
          <a:bodyPr/>
          <a:lstStyle/>
          <a:p>
            <a:pPr>
              <a:buFont typeface="Arial" charset="0"/>
              <a:buNone/>
            </a:pPr>
            <a:r>
              <a:rPr lang="nb-NO" dirty="0"/>
              <a:t>Revisor må forstå:</a:t>
            </a:r>
          </a:p>
          <a:p>
            <a:r>
              <a:rPr lang="nb-NO" dirty="0"/>
              <a:t>De viktigste typene av overvåkningsaktiviteter rettet mot kontroller av finansiell rapportering, herunder de som er relevante for revisjonen</a:t>
            </a:r>
          </a:p>
          <a:p>
            <a:r>
              <a:rPr lang="nb-NO" dirty="0"/>
              <a:t>Hvordan virksomheten korrigerer sin </a:t>
            </a:r>
            <a:r>
              <a:rPr lang="nb-NO" dirty="0" err="1"/>
              <a:t>internkontroll</a:t>
            </a:r>
            <a:endParaRPr lang="nb-NO" dirty="0"/>
          </a:p>
          <a:p>
            <a:r>
              <a:rPr lang="nb-NO" dirty="0"/>
              <a:t>Eksempler</a:t>
            </a:r>
          </a:p>
          <a:p>
            <a:pPr lvl="1"/>
            <a:r>
              <a:rPr lang="nb-NO" dirty="0"/>
              <a:t>Intern revisjon</a:t>
            </a:r>
          </a:p>
          <a:p>
            <a:pPr lvl="1"/>
            <a:r>
              <a:rPr lang="nb-NO" dirty="0"/>
              <a:t>Oppfølging av henvendelser fra kunder og lignende</a:t>
            </a:r>
            <a:endParaRPr lang="en-US" dirty="0"/>
          </a:p>
        </p:txBody>
      </p:sp>
      <p:sp>
        <p:nvSpPr>
          <p:cNvPr id="522244" name="Text Box 4"/>
          <p:cNvSpPr txBox="1">
            <a:spLocks noChangeArrowheads="1"/>
          </p:cNvSpPr>
          <p:nvPr/>
        </p:nvSpPr>
        <p:spPr bwMode="auto">
          <a:xfrm>
            <a:off x="7429520" y="57148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597FDBA7-CEC3-4765-8015-7F4EA1C2A09E}"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CAFD25AD-FBA5-469F-952C-557DCF137529}" type="slidenum">
              <a:rPr lang="nb-NO"/>
              <a:pPr/>
              <a:t>45</a:t>
            </a:fld>
            <a:endParaRPr lang="nb-NO"/>
          </a:p>
        </p:txBody>
      </p:sp>
      <p:sp>
        <p:nvSpPr>
          <p:cNvPr id="523266" name="Rectangle 2"/>
          <p:cNvSpPr>
            <a:spLocks noGrp="1" noChangeArrowheads="1"/>
          </p:cNvSpPr>
          <p:nvPr>
            <p:ph type="title"/>
          </p:nvPr>
        </p:nvSpPr>
        <p:spPr>
          <a:xfrm>
            <a:off x="457200" y="457200"/>
            <a:ext cx="8201025" cy="1066800"/>
          </a:xfrm>
        </p:spPr>
        <p:txBody>
          <a:bodyPr/>
          <a:lstStyle/>
          <a:p>
            <a:r>
              <a:rPr lang="nb-NO"/>
              <a:t>Risikovurdering</a:t>
            </a:r>
            <a:endParaRPr lang="en-US"/>
          </a:p>
        </p:txBody>
      </p:sp>
      <p:sp>
        <p:nvSpPr>
          <p:cNvPr id="523267" name="Rectangle 3"/>
          <p:cNvSpPr>
            <a:spLocks noGrp="1" noChangeArrowheads="1"/>
          </p:cNvSpPr>
          <p:nvPr>
            <p:ph type="body" idx="1"/>
          </p:nvPr>
        </p:nvSpPr>
        <p:spPr>
          <a:xfrm>
            <a:off x="457200" y="1762125"/>
            <a:ext cx="8382000" cy="5400675"/>
          </a:xfrm>
        </p:spPr>
        <p:txBody>
          <a:bodyPr/>
          <a:lstStyle/>
          <a:p>
            <a:pPr>
              <a:lnSpc>
                <a:spcPct val="85000"/>
              </a:lnSpc>
              <a:buFont typeface="Arial" pitchFamily="34" charset="0"/>
              <a:buChar char="•"/>
            </a:pPr>
            <a:r>
              <a:rPr lang="nb-NO" dirty="0"/>
              <a:t>Revisor må identifisere og vurdere risiko for vesentlige feil</a:t>
            </a:r>
          </a:p>
          <a:p>
            <a:pPr>
              <a:buFont typeface="Arial" pitchFamily="34" charset="0"/>
              <a:buChar char="•"/>
            </a:pPr>
            <a:r>
              <a:rPr lang="nb-NO" dirty="0"/>
              <a:t>På regnskapsnivå</a:t>
            </a:r>
          </a:p>
          <a:p>
            <a:pPr>
              <a:buFont typeface="Arial" pitchFamily="34" charset="0"/>
              <a:buChar char="•"/>
            </a:pPr>
            <a:r>
              <a:rPr lang="nb-NO" dirty="0"/>
              <a:t>På regnskapspåstandsnivå</a:t>
            </a:r>
          </a:p>
          <a:p>
            <a:pPr>
              <a:buFont typeface="Arial" pitchFamily="34" charset="0"/>
              <a:buChar char="•"/>
            </a:pPr>
            <a:r>
              <a:rPr lang="nb-NO" dirty="0"/>
              <a:t>For</a:t>
            </a:r>
          </a:p>
          <a:p>
            <a:pPr lvl="2"/>
            <a:r>
              <a:rPr lang="nb-NO" dirty="0"/>
              <a:t>Transaksjonstyper</a:t>
            </a:r>
          </a:p>
          <a:p>
            <a:pPr lvl="2"/>
            <a:r>
              <a:rPr lang="nb-NO" dirty="0"/>
              <a:t>Balanseposter</a:t>
            </a:r>
          </a:p>
          <a:p>
            <a:pPr lvl="2"/>
            <a:r>
              <a:rPr lang="nb-NO" dirty="0"/>
              <a:t>Øvrig informasjon i årsregnskapet</a:t>
            </a:r>
            <a:endParaRPr lang="en-US" dirty="0"/>
          </a:p>
        </p:txBody>
      </p:sp>
      <p:sp>
        <p:nvSpPr>
          <p:cNvPr id="523268" name="Text Box 4"/>
          <p:cNvSpPr txBox="1">
            <a:spLocks noChangeArrowheads="1"/>
          </p:cNvSpPr>
          <p:nvPr/>
        </p:nvSpPr>
        <p:spPr bwMode="auto">
          <a:xfrm>
            <a:off x="7467600" y="8382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17A726C8-1F20-47B4-B2B0-1A944F090377}"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686BAC09-BBEF-4A22-9AD7-CE1CFCAA102F}" type="slidenum">
              <a:rPr lang="nb-NO"/>
              <a:pPr/>
              <a:t>46</a:t>
            </a:fld>
            <a:endParaRPr lang="nb-NO"/>
          </a:p>
        </p:txBody>
      </p:sp>
      <p:sp>
        <p:nvSpPr>
          <p:cNvPr id="524290" name="Rectangle 2"/>
          <p:cNvSpPr>
            <a:spLocks noGrp="1" noChangeArrowheads="1"/>
          </p:cNvSpPr>
          <p:nvPr>
            <p:ph type="title"/>
          </p:nvPr>
        </p:nvSpPr>
        <p:spPr>
          <a:xfrm>
            <a:off x="457200" y="457200"/>
            <a:ext cx="8201025" cy="1066800"/>
          </a:xfrm>
        </p:spPr>
        <p:txBody>
          <a:bodyPr/>
          <a:lstStyle/>
          <a:p>
            <a:r>
              <a:rPr lang="nb-NO"/>
              <a:t>Risikovurdering - gjennomføring</a:t>
            </a:r>
            <a:endParaRPr lang="en-US"/>
          </a:p>
        </p:txBody>
      </p:sp>
      <p:sp>
        <p:nvSpPr>
          <p:cNvPr id="524291" name="Rectangle 3"/>
          <p:cNvSpPr>
            <a:spLocks noGrp="1" noChangeArrowheads="1"/>
          </p:cNvSpPr>
          <p:nvPr>
            <p:ph type="body" idx="1"/>
          </p:nvPr>
        </p:nvSpPr>
        <p:spPr>
          <a:xfrm>
            <a:off x="469900" y="1412875"/>
            <a:ext cx="7672388" cy="3748088"/>
          </a:xfrm>
        </p:spPr>
        <p:txBody>
          <a:bodyPr/>
          <a:lstStyle/>
          <a:p>
            <a:pPr>
              <a:buFont typeface="Arial" pitchFamily="34" charset="0"/>
              <a:buChar char="•"/>
            </a:pPr>
            <a:r>
              <a:rPr lang="nb-NO" dirty="0"/>
              <a:t>Risiko identifiseres gjennom hele prosessen rettet mot å forstå virksomheten og omgivelsene, herunder relevante kontroller</a:t>
            </a:r>
          </a:p>
          <a:p>
            <a:pPr>
              <a:buFont typeface="Arial" pitchFamily="34" charset="0"/>
              <a:buChar char="•"/>
            </a:pPr>
            <a:r>
              <a:rPr lang="nb-NO" dirty="0"/>
              <a:t>Risikoen relateres til ”hva kan gå galt” på regnskapspåstandsnivå</a:t>
            </a:r>
          </a:p>
          <a:p>
            <a:pPr>
              <a:buFont typeface="Arial" pitchFamily="34" charset="0"/>
              <a:buChar char="•"/>
            </a:pPr>
            <a:r>
              <a:rPr lang="nb-NO" dirty="0"/>
              <a:t>Det vurderes om risikoen kan føre til vesentlige feil i regnskapet</a:t>
            </a:r>
          </a:p>
          <a:p>
            <a:pPr>
              <a:buFont typeface="Arial" pitchFamily="34" charset="0"/>
              <a:buChar char="•"/>
            </a:pPr>
            <a:r>
              <a:rPr lang="nb-NO" dirty="0"/>
              <a:t>Sannsynligheten for at det oppstår vesentlige feil i regnskapet vurderes</a:t>
            </a:r>
            <a:endParaRPr lang="en-US" dirty="0"/>
          </a:p>
        </p:txBody>
      </p:sp>
      <p:sp>
        <p:nvSpPr>
          <p:cNvPr id="524292" name="Text Box 4"/>
          <p:cNvSpPr txBox="1">
            <a:spLocks noChangeArrowheads="1"/>
          </p:cNvSpPr>
          <p:nvPr/>
        </p:nvSpPr>
        <p:spPr bwMode="auto">
          <a:xfrm>
            <a:off x="7500958" y="642918"/>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302D2E12-3623-4076-B75D-333E5F5297C1}"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A111B92C-E644-4B0D-8C21-F6758D8ABBAA}" type="slidenum">
              <a:rPr lang="nb-NO"/>
              <a:pPr/>
              <a:t>47</a:t>
            </a:fld>
            <a:endParaRPr lang="nb-NO"/>
          </a:p>
        </p:txBody>
      </p:sp>
      <p:sp>
        <p:nvSpPr>
          <p:cNvPr id="526338" name="Rectangle 2"/>
          <p:cNvSpPr>
            <a:spLocks noGrp="1" noChangeArrowheads="1"/>
          </p:cNvSpPr>
          <p:nvPr>
            <p:ph type="title"/>
          </p:nvPr>
        </p:nvSpPr>
        <p:spPr>
          <a:xfrm>
            <a:off x="457200" y="457200"/>
            <a:ext cx="8201025" cy="1066800"/>
          </a:xfrm>
        </p:spPr>
        <p:txBody>
          <a:bodyPr/>
          <a:lstStyle/>
          <a:p>
            <a:r>
              <a:rPr lang="nb-NO"/>
              <a:t>Risikovurdering </a:t>
            </a:r>
            <a:endParaRPr lang="en-US"/>
          </a:p>
        </p:txBody>
      </p:sp>
      <p:sp>
        <p:nvSpPr>
          <p:cNvPr id="526339" name="Rectangle 3"/>
          <p:cNvSpPr>
            <a:spLocks noGrp="1" noChangeArrowheads="1"/>
          </p:cNvSpPr>
          <p:nvPr>
            <p:ph type="body" idx="1"/>
          </p:nvPr>
        </p:nvSpPr>
        <p:spPr>
          <a:xfrm>
            <a:off x="511175" y="1752600"/>
            <a:ext cx="8251825" cy="5400675"/>
          </a:xfrm>
        </p:spPr>
        <p:txBody>
          <a:bodyPr/>
          <a:lstStyle/>
          <a:p>
            <a:pPr>
              <a:buFont typeface="Arial" pitchFamily="34" charset="0"/>
              <a:buChar char="•"/>
            </a:pPr>
            <a:r>
              <a:rPr lang="nb-NO" dirty="0"/>
              <a:t>”Særskilte risikoer” som krever spesiell oppmerksomhet</a:t>
            </a:r>
          </a:p>
          <a:p>
            <a:pPr>
              <a:buFont typeface="Arial" pitchFamily="34" charset="0"/>
              <a:buChar char="•"/>
            </a:pPr>
            <a:r>
              <a:rPr lang="nb-NO" dirty="0"/>
              <a:t>Risikoer som ikke kan revideres utelukkende ved bruk av regnskapsverifikasjoner</a:t>
            </a:r>
          </a:p>
          <a:p>
            <a:pPr>
              <a:buFont typeface="Arial" pitchFamily="34" charset="0"/>
              <a:buChar char="•"/>
            </a:pPr>
            <a:r>
              <a:rPr lang="nb-NO" dirty="0"/>
              <a:t>Revisor må vurdere utformingen av virksomhetens kontrollaktiviteter rettet mot disse risikoene og fastslå om de er implementert (ikke test av kontroller)</a:t>
            </a:r>
          </a:p>
          <a:p>
            <a:pPr lvl="1"/>
            <a:endParaRPr lang="nb-NO" sz="2800" dirty="0"/>
          </a:p>
          <a:p>
            <a:pPr lvl="1"/>
            <a:endParaRPr lang="en-US" sz="2800" dirty="0"/>
          </a:p>
        </p:txBody>
      </p:sp>
      <p:sp>
        <p:nvSpPr>
          <p:cNvPr id="526340" name="Text Box 4"/>
          <p:cNvSpPr txBox="1">
            <a:spLocks noChangeArrowheads="1"/>
          </p:cNvSpPr>
          <p:nvPr/>
        </p:nvSpPr>
        <p:spPr bwMode="auto">
          <a:xfrm>
            <a:off x="7429520" y="714356"/>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43CC0BA-BC56-4C09-868B-A7EFBBD18D76}"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5F0844A0-AEBF-4512-8C1F-D7BDEA86C50D}" type="slidenum">
              <a:rPr lang="nb-NO"/>
              <a:pPr/>
              <a:t>48</a:t>
            </a:fld>
            <a:endParaRPr lang="nb-NO"/>
          </a:p>
        </p:txBody>
      </p:sp>
      <p:sp>
        <p:nvSpPr>
          <p:cNvPr id="525314" name="Rectangle 2"/>
          <p:cNvSpPr>
            <a:spLocks noGrp="1" noChangeArrowheads="1"/>
          </p:cNvSpPr>
          <p:nvPr>
            <p:ph type="title"/>
          </p:nvPr>
        </p:nvSpPr>
        <p:spPr>
          <a:xfrm>
            <a:off x="457200" y="457200"/>
            <a:ext cx="8201025" cy="1066800"/>
          </a:xfrm>
        </p:spPr>
        <p:txBody>
          <a:bodyPr/>
          <a:lstStyle/>
          <a:p>
            <a:r>
              <a:rPr lang="nb-NO"/>
              <a:t>Videre revisjonshandlinger </a:t>
            </a:r>
            <a:endParaRPr lang="en-US"/>
          </a:p>
        </p:txBody>
      </p:sp>
      <p:sp>
        <p:nvSpPr>
          <p:cNvPr id="525315" name="Rectangle 3"/>
          <p:cNvSpPr>
            <a:spLocks noGrp="1" noChangeArrowheads="1"/>
          </p:cNvSpPr>
          <p:nvPr>
            <p:ph type="body" idx="1"/>
          </p:nvPr>
        </p:nvSpPr>
        <p:spPr>
          <a:xfrm>
            <a:off x="323850" y="1412875"/>
            <a:ext cx="7907338" cy="3417888"/>
          </a:xfrm>
        </p:spPr>
        <p:txBody>
          <a:bodyPr/>
          <a:lstStyle/>
          <a:p>
            <a:pPr marL="342900" indent="-342900">
              <a:lnSpc>
                <a:spcPct val="80000"/>
              </a:lnSpc>
              <a:buFont typeface="Arial" pitchFamily="34" charset="0"/>
              <a:buChar char="•"/>
            </a:pPr>
            <a:r>
              <a:rPr lang="nb-NO" dirty="0"/>
              <a:t>Test av kontroller</a:t>
            </a:r>
          </a:p>
          <a:p>
            <a:pPr marL="1047750" lvl="2" indent="-285750">
              <a:lnSpc>
                <a:spcPct val="90000"/>
              </a:lnSpc>
            </a:pPr>
            <a:r>
              <a:rPr lang="nb-NO" dirty="0"/>
              <a:t>Type</a:t>
            </a:r>
          </a:p>
          <a:p>
            <a:pPr marL="1047750" lvl="2" indent="-285750">
              <a:lnSpc>
                <a:spcPct val="90000"/>
              </a:lnSpc>
            </a:pPr>
            <a:r>
              <a:rPr lang="nb-NO" dirty="0"/>
              <a:t>Tidspunkt</a:t>
            </a:r>
          </a:p>
          <a:p>
            <a:pPr marL="1047750" lvl="2" indent="-285750">
              <a:lnSpc>
                <a:spcPct val="90000"/>
              </a:lnSpc>
            </a:pPr>
            <a:r>
              <a:rPr lang="nb-NO" dirty="0"/>
              <a:t>Omfang</a:t>
            </a:r>
          </a:p>
          <a:p>
            <a:pPr marL="342900" indent="-342900">
              <a:lnSpc>
                <a:spcPct val="80000"/>
              </a:lnSpc>
              <a:buFont typeface="Arial" pitchFamily="34" charset="0"/>
              <a:buChar char="•"/>
            </a:pPr>
            <a:r>
              <a:rPr lang="nb-NO" dirty="0"/>
              <a:t>Regnskapsverifikasjoner</a:t>
            </a:r>
          </a:p>
          <a:p>
            <a:pPr marL="1047750" lvl="2" indent="-285750">
              <a:lnSpc>
                <a:spcPct val="90000"/>
              </a:lnSpc>
            </a:pPr>
            <a:r>
              <a:rPr lang="nb-NO" dirty="0"/>
              <a:t>Type</a:t>
            </a:r>
          </a:p>
          <a:p>
            <a:pPr marL="1047750" lvl="2" indent="-285750">
              <a:lnSpc>
                <a:spcPct val="90000"/>
              </a:lnSpc>
            </a:pPr>
            <a:r>
              <a:rPr lang="nb-NO" dirty="0"/>
              <a:t>Tidspunkt</a:t>
            </a:r>
          </a:p>
          <a:p>
            <a:pPr marL="1047750" lvl="2" indent="-285750">
              <a:lnSpc>
                <a:spcPct val="90000"/>
              </a:lnSpc>
            </a:pPr>
            <a:r>
              <a:rPr lang="nb-NO" dirty="0"/>
              <a:t>Omfang</a:t>
            </a:r>
          </a:p>
          <a:p>
            <a:pPr marL="342900" indent="-342900">
              <a:lnSpc>
                <a:spcPct val="80000"/>
              </a:lnSpc>
              <a:buFont typeface="Arial" pitchFamily="34" charset="0"/>
              <a:buChar char="•"/>
            </a:pPr>
            <a:r>
              <a:rPr lang="nb-NO" dirty="0"/>
              <a:t>Revisor må innhente revisjonsbevis for fullstendigheten og nøyaktigheten i grunnlaget for revisjonshandlinger når dette kommer fra virksomhetens informasjonssystem (for eksempel budsjettdata, aldersfordelinger osv.)</a:t>
            </a:r>
          </a:p>
          <a:p>
            <a:pPr marL="342900" indent="-342900">
              <a:lnSpc>
                <a:spcPct val="80000"/>
              </a:lnSpc>
              <a:buFont typeface="Arial" pitchFamily="34" charset="0"/>
              <a:buChar char="•"/>
            </a:pPr>
            <a:r>
              <a:rPr lang="nb-NO" dirty="0"/>
              <a:t>Når og hvordan data er tilgjengelige vil påvirke valg av revisjonshandlinger</a:t>
            </a:r>
          </a:p>
          <a:p>
            <a:pPr marL="342900" indent="-342900">
              <a:lnSpc>
                <a:spcPct val="80000"/>
              </a:lnSpc>
            </a:pPr>
            <a:endParaRPr lang="en-US" dirty="0"/>
          </a:p>
        </p:txBody>
      </p:sp>
      <p:sp>
        <p:nvSpPr>
          <p:cNvPr id="525316" name="Text Box 4"/>
          <p:cNvSpPr txBox="1">
            <a:spLocks noChangeArrowheads="1"/>
          </p:cNvSpPr>
          <p:nvPr/>
        </p:nvSpPr>
        <p:spPr bwMode="auto">
          <a:xfrm>
            <a:off x="7391400" y="8382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330</a:t>
            </a:r>
            <a:endParaRPr lang="en-US" sz="1600" b="1" dirty="0">
              <a:latin typeface="Arial Narrow"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AEBAE838-DCE6-49E9-A17C-1E7611A431FD}"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F3ED2D5D-3DA8-47FE-B370-884343333237}" type="slidenum">
              <a:rPr lang="nb-NO"/>
              <a:pPr/>
              <a:t>49</a:t>
            </a:fld>
            <a:endParaRPr lang="nb-NO"/>
          </a:p>
        </p:txBody>
      </p:sp>
      <p:sp>
        <p:nvSpPr>
          <p:cNvPr id="527362" name="Rectangle 2"/>
          <p:cNvSpPr>
            <a:spLocks noGrp="1" noChangeArrowheads="1"/>
          </p:cNvSpPr>
          <p:nvPr>
            <p:ph type="title"/>
          </p:nvPr>
        </p:nvSpPr>
        <p:spPr>
          <a:xfrm>
            <a:off x="457200" y="457200"/>
            <a:ext cx="8201025" cy="1066800"/>
          </a:xfrm>
        </p:spPr>
        <p:txBody>
          <a:bodyPr/>
          <a:lstStyle/>
          <a:p>
            <a:r>
              <a:rPr lang="nb-NO"/>
              <a:t>Test av kontroller</a:t>
            </a:r>
            <a:endParaRPr lang="en-US"/>
          </a:p>
        </p:txBody>
      </p:sp>
      <p:sp>
        <p:nvSpPr>
          <p:cNvPr id="527363" name="Rectangle 3"/>
          <p:cNvSpPr>
            <a:spLocks noGrp="1" noChangeArrowheads="1"/>
          </p:cNvSpPr>
          <p:nvPr>
            <p:ph type="body" idx="1"/>
          </p:nvPr>
        </p:nvSpPr>
        <p:spPr>
          <a:xfrm>
            <a:off x="455613" y="1412875"/>
            <a:ext cx="7770812" cy="3748088"/>
          </a:xfrm>
        </p:spPr>
        <p:txBody>
          <a:bodyPr/>
          <a:lstStyle/>
          <a:p>
            <a:pPr marL="231775" indent="-231775">
              <a:buFont typeface="Arial" pitchFamily="34" charset="0"/>
              <a:buChar char="•"/>
            </a:pPr>
            <a:r>
              <a:rPr lang="nb-NO" dirty="0"/>
              <a:t>Må alltid utføres når risikovurderingen på regnskapspåstandsnivå er basert på en forventning om at </a:t>
            </a:r>
            <a:r>
              <a:rPr lang="nb-NO" dirty="0" err="1"/>
              <a:t>internkontrollen</a:t>
            </a:r>
            <a:r>
              <a:rPr lang="nb-NO" dirty="0"/>
              <a:t> fungerer effektivt</a:t>
            </a:r>
          </a:p>
          <a:p>
            <a:pPr marL="231775" indent="-231775">
              <a:buFont typeface="Arial" pitchFamily="34" charset="0"/>
              <a:buChar char="•"/>
            </a:pPr>
            <a:r>
              <a:rPr lang="nb-NO" dirty="0"/>
              <a:t>Må alltid utføres for relevante kontroller for risikoer hvor det ikke er praktisk mulig å revidere utelukkende ved regnskapsverifikasjoner</a:t>
            </a:r>
          </a:p>
          <a:p>
            <a:pPr marL="231775" indent="-231775">
              <a:buFont typeface="Arial" pitchFamily="34" charset="0"/>
              <a:buChar char="•"/>
            </a:pPr>
            <a:r>
              <a:rPr lang="nb-NO" dirty="0"/>
              <a:t>Forespørsler utføres alltid som en del av – i kombinasjon med andre revisjonshandlinger -  test av kontroller</a:t>
            </a:r>
          </a:p>
          <a:p>
            <a:pPr marL="231775" indent="-231775">
              <a:buFont typeface="Arial" pitchFamily="34" charset="0"/>
              <a:buChar char="•"/>
            </a:pPr>
            <a:r>
              <a:rPr lang="nb-NO" dirty="0"/>
              <a:t>Forholdet mellom applikasjonskontroller og generelle IT-kontroller må ivaretas</a:t>
            </a:r>
            <a:endParaRPr lang="en-US" dirty="0"/>
          </a:p>
        </p:txBody>
      </p:sp>
      <p:sp>
        <p:nvSpPr>
          <p:cNvPr id="527364" name="Text Box 4"/>
          <p:cNvSpPr txBox="1">
            <a:spLocks noChangeArrowheads="1"/>
          </p:cNvSpPr>
          <p:nvPr/>
        </p:nvSpPr>
        <p:spPr bwMode="auto">
          <a:xfrm>
            <a:off x="7391400" y="8382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330</a:t>
            </a:r>
            <a:endParaRPr lang="en-US" sz="1600" b="1" dirty="0">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fld id="{8C52D1AB-A4D1-47FD-837E-A86D0381E9D7}" type="datetime4">
              <a:rPr lang="nb-NO"/>
              <a:pPr/>
              <a:t>22. februar 2011</a:t>
            </a:fld>
            <a:endParaRPr lang="nb-NO"/>
          </a:p>
        </p:txBody>
      </p:sp>
      <p:sp>
        <p:nvSpPr>
          <p:cNvPr id="16"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17" name="Slide Number Placeholder 4"/>
          <p:cNvSpPr>
            <a:spLocks noGrp="1"/>
          </p:cNvSpPr>
          <p:nvPr>
            <p:ph type="sldNum" sz="quarter" idx="12"/>
          </p:nvPr>
        </p:nvSpPr>
        <p:spPr/>
        <p:txBody>
          <a:bodyPr/>
          <a:lstStyle/>
          <a:p>
            <a:r>
              <a:rPr lang="nb-NO"/>
              <a:t>Side </a:t>
            </a:r>
            <a:fld id="{B8147362-C092-4744-813F-8072CBB51FF1}" type="slidenum">
              <a:rPr lang="nb-NO"/>
              <a:pPr/>
              <a:t>5</a:t>
            </a:fld>
            <a:endParaRPr lang="nb-NO"/>
          </a:p>
        </p:txBody>
      </p:sp>
      <p:sp>
        <p:nvSpPr>
          <p:cNvPr id="486402" name="Rectangle 2"/>
          <p:cNvSpPr>
            <a:spLocks noGrp="1" noChangeArrowheads="1"/>
          </p:cNvSpPr>
          <p:nvPr>
            <p:ph type="title"/>
          </p:nvPr>
        </p:nvSpPr>
        <p:spPr>
          <a:xfrm>
            <a:off x="457200" y="457200"/>
            <a:ext cx="8201025" cy="1066800"/>
          </a:xfrm>
        </p:spPr>
        <p:txBody>
          <a:bodyPr/>
          <a:lstStyle/>
          <a:p>
            <a:r>
              <a:rPr lang="nb-NO"/>
              <a:t>Relevante standarder</a:t>
            </a:r>
            <a:endParaRPr lang="en-US"/>
          </a:p>
        </p:txBody>
      </p:sp>
      <p:sp>
        <p:nvSpPr>
          <p:cNvPr id="486403" name="AutoShape 3"/>
          <p:cNvSpPr>
            <a:spLocks noChangeArrowheads="1"/>
          </p:cNvSpPr>
          <p:nvPr/>
        </p:nvSpPr>
        <p:spPr bwMode="auto">
          <a:xfrm>
            <a:off x="533400" y="1295400"/>
            <a:ext cx="3581400" cy="2209800"/>
          </a:xfrm>
          <a:prstGeom prst="homePlate">
            <a:avLst>
              <a:gd name="adj" fmla="val 40517"/>
            </a:avLst>
          </a:prstGeom>
          <a:gradFill rotWithShape="0">
            <a:gsLst>
              <a:gs pos="0">
                <a:srgbClr val="B7BB15"/>
              </a:gs>
              <a:gs pos="50000">
                <a:srgbClr val="B7BB15">
                  <a:gamma/>
                  <a:shade val="46275"/>
                  <a:invGamma/>
                </a:srgbClr>
              </a:gs>
              <a:gs pos="100000">
                <a:srgbClr val="B7BB15"/>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b="1" dirty="0" smtClean="0">
                <a:solidFill>
                  <a:schemeClr val="bg1"/>
                </a:solidFill>
                <a:latin typeface="Arial Narrow" pitchFamily="34" charset="0"/>
              </a:rPr>
              <a:t>ISA</a:t>
            </a:r>
            <a:r>
              <a:rPr lang="en-US" b="1" dirty="0" smtClean="0">
                <a:solidFill>
                  <a:schemeClr val="bg1"/>
                </a:solidFill>
                <a:latin typeface="Arial Narrow" pitchFamily="34" charset="0"/>
              </a:rPr>
              <a:t> </a:t>
            </a:r>
            <a:r>
              <a:rPr lang="nb-NO" b="1" dirty="0">
                <a:solidFill>
                  <a:schemeClr val="bg1"/>
                </a:solidFill>
                <a:latin typeface="Arial Narrow" pitchFamily="34" charset="0"/>
              </a:rPr>
              <a:t>315</a:t>
            </a:r>
            <a:r>
              <a:rPr lang="en-US" b="1" dirty="0">
                <a:solidFill>
                  <a:schemeClr val="bg1"/>
                </a:solidFill>
                <a:latin typeface="Arial Narrow" pitchFamily="34" charset="0"/>
              </a:rPr>
              <a:t> </a:t>
            </a:r>
          </a:p>
          <a:p>
            <a:pPr eaLnBrk="0" hangingPunct="0"/>
            <a:r>
              <a:rPr lang="nb-NO" b="1" dirty="0">
                <a:solidFill>
                  <a:schemeClr val="bg1"/>
                </a:solidFill>
                <a:latin typeface="Arial Narrow" pitchFamily="34" charset="0"/>
              </a:rPr>
              <a:t>Forståelse av foretaket og dets</a:t>
            </a:r>
          </a:p>
          <a:p>
            <a:pPr eaLnBrk="0" hangingPunct="0"/>
            <a:r>
              <a:rPr lang="nb-NO" b="1" dirty="0">
                <a:solidFill>
                  <a:schemeClr val="bg1"/>
                </a:solidFill>
                <a:latin typeface="Arial Narrow" pitchFamily="34" charset="0"/>
              </a:rPr>
              <a:t>omgivelser og vurdering av</a:t>
            </a:r>
          </a:p>
          <a:p>
            <a:pPr eaLnBrk="0" hangingPunct="0"/>
            <a:r>
              <a:rPr lang="nb-NO" b="1" dirty="0">
                <a:solidFill>
                  <a:schemeClr val="bg1"/>
                </a:solidFill>
                <a:latin typeface="Arial Narrow" pitchFamily="34" charset="0"/>
              </a:rPr>
              <a:t>risikoen for vesentlig</a:t>
            </a:r>
          </a:p>
          <a:p>
            <a:pPr eaLnBrk="0" hangingPunct="0"/>
            <a:r>
              <a:rPr lang="nb-NO" b="1" dirty="0">
                <a:solidFill>
                  <a:schemeClr val="bg1"/>
                </a:solidFill>
                <a:latin typeface="Arial Narrow" pitchFamily="34" charset="0"/>
              </a:rPr>
              <a:t>feilinformasjon</a:t>
            </a:r>
          </a:p>
        </p:txBody>
      </p:sp>
      <p:sp>
        <p:nvSpPr>
          <p:cNvPr id="486404" name="AutoShape 4"/>
          <p:cNvSpPr>
            <a:spLocks noChangeArrowheads="1"/>
          </p:cNvSpPr>
          <p:nvPr/>
        </p:nvSpPr>
        <p:spPr bwMode="auto">
          <a:xfrm>
            <a:off x="5562600" y="1295400"/>
            <a:ext cx="3581400" cy="2209800"/>
          </a:xfrm>
          <a:prstGeom prst="homePlate">
            <a:avLst>
              <a:gd name="adj" fmla="val 40517"/>
            </a:avLst>
          </a:prstGeom>
          <a:gradFill rotWithShape="0">
            <a:gsLst>
              <a:gs pos="0">
                <a:srgbClr val="B7BB15"/>
              </a:gs>
              <a:gs pos="50000">
                <a:srgbClr val="B7BB15">
                  <a:gamma/>
                  <a:shade val="46275"/>
                  <a:invGamma/>
                </a:srgbClr>
              </a:gs>
              <a:gs pos="100000">
                <a:srgbClr val="B7BB15"/>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b="1" dirty="0" smtClean="0">
                <a:solidFill>
                  <a:schemeClr val="bg1"/>
                </a:solidFill>
                <a:latin typeface="Arial Narrow" pitchFamily="34" charset="0"/>
              </a:rPr>
              <a:t>ISA</a:t>
            </a:r>
            <a:r>
              <a:rPr lang="en-US" b="1" dirty="0" smtClean="0">
                <a:solidFill>
                  <a:schemeClr val="bg1"/>
                </a:solidFill>
                <a:latin typeface="Arial Narrow" pitchFamily="34" charset="0"/>
              </a:rPr>
              <a:t> </a:t>
            </a:r>
            <a:r>
              <a:rPr lang="nb-NO" b="1" dirty="0">
                <a:solidFill>
                  <a:schemeClr val="bg1"/>
                </a:solidFill>
                <a:latin typeface="Arial Narrow" pitchFamily="34" charset="0"/>
              </a:rPr>
              <a:t>330</a:t>
            </a:r>
            <a:r>
              <a:rPr lang="en-US" b="1" dirty="0">
                <a:solidFill>
                  <a:schemeClr val="bg1"/>
                </a:solidFill>
                <a:latin typeface="Arial Narrow" pitchFamily="34" charset="0"/>
              </a:rPr>
              <a:t> </a:t>
            </a:r>
          </a:p>
          <a:p>
            <a:pPr eaLnBrk="0" hangingPunct="0"/>
            <a:r>
              <a:rPr lang="nb-NO" b="1" dirty="0">
                <a:solidFill>
                  <a:schemeClr val="bg1"/>
                </a:solidFill>
                <a:latin typeface="Arial Narrow" pitchFamily="34" charset="0"/>
              </a:rPr>
              <a:t>    Revisjonshandlinger for å håndtere</a:t>
            </a:r>
          </a:p>
          <a:p>
            <a:pPr eaLnBrk="0" hangingPunct="0"/>
            <a:r>
              <a:rPr lang="nb-NO" b="1" dirty="0">
                <a:solidFill>
                  <a:schemeClr val="bg1"/>
                </a:solidFill>
                <a:latin typeface="Arial Narrow" pitchFamily="34" charset="0"/>
              </a:rPr>
              <a:t>anslåtte risikoer</a:t>
            </a:r>
          </a:p>
          <a:p>
            <a:pPr eaLnBrk="0" hangingPunct="0"/>
            <a:endParaRPr lang="en-US" b="1" dirty="0">
              <a:solidFill>
                <a:schemeClr val="bg1"/>
              </a:solidFill>
              <a:latin typeface="Arial Narrow" pitchFamily="34" charset="0"/>
            </a:endParaRPr>
          </a:p>
        </p:txBody>
      </p:sp>
      <p:sp>
        <p:nvSpPr>
          <p:cNvPr id="486405" name="AutoShape 5"/>
          <p:cNvSpPr>
            <a:spLocks noChangeArrowheads="1"/>
          </p:cNvSpPr>
          <p:nvPr/>
        </p:nvSpPr>
        <p:spPr bwMode="auto">
          <a:xfrm rot="16202225">
            <a:off x="3841750" y="349250"/>
            <a:ext cx="1230313" cy="7847013"/>
          </a:xfrm>
          <a:prstGeom prst="homePlate">
            <a:avLst>
              <a:gd name="adj" fmla="val 25000"/>
            </a:avLst>
          </a:prstGeom>
          <a:gradFill rotWithShape="0">
            <a:gsLst>
              <a:gs pos="0">
                <a:srgbClr val="B7BB15"/>
              </a:gs>
              <a:gs pos="50000">
                <a:srgbClr val="B7BB15">
                  <a:gamma/>
                  <a:shade val="46275"/>
                  <a:invGamma/>
                </a:srgbClr>
              </a:gs>
              <a:gs pos="100000">
                <a:srgbClr val="B7BB15"/>
              </a:gs>
            </a:gsLst>
            <a:lin ang="5400000" scaled="1"/>
          </a:gradFill>
          <a:ln w="12700">
            <a:solidFill>
              <a:schemeClr val="tx1"/>
            </a:solidFill>
            <a:miter lim="800000"/>
            <a:headEnd type="none" w="sm" len="sm"/>
            <a:tailEnd type="none" w="sm" len="sm"/>
          </a:ln>
          <a:effectLst/>
        </p:spPr>
        <p:txBody>
          <a:bodyPr vert="eaVert" wrap="none" anchor="ctr"/>
          <a:lstStyle/>
          <a:p>
            <a:pPr eaLnBrk="0" hangingPunct="0"/>
            <a:r>
              <a:rPr lang="nb-NO" b="1" dirty="0" smtClean="0">
                <a:solidFill>
                  <a:schemeClr val="bg1"/>
                </a:solidFill>
                <a:latin typeface="Arial Narrow" pitchFamily="34" charset="0"/>
              </a:rPr>
              <a:t>ISA</a:t>
            </a:r>
            <a:r>
              <a:rPr lang="en-US" b="1" dirty="0" smtClean="0">
                <a:solidFill>
                  <a:schemeClr val="bg1"/>
                </a:solidFill>
                <a:latin typeface="Arial Narrow" pitchFamily="34" charset="0"/>
              </a:rPr>
              <a:t> </a:t>
            </a:r>
            <a:r>
              <a:rPr lang="nb-NO" b="1" dirty="0">
                <a:solidFill>
                  <a:schemeClr val="bg1"/>
                </a:solidFill>
                <a:latin typeface="Arial Narrow" pitchFamily="34" charset="0"/>
              </a:rPr>
              <a:t>500</a:t>
            </a:r>
            <a:r>
              <a:rPr lang="en-US" b="1" dirty="0">
                <a:solidFill>
                  <a:schemeClr val="bg1"/>
                </a:solidFill>
                <a:latin typeface="Arial Narrow" pitchFamily="34" charset="0"/>
              </a:rPr>
              <a:t> </a:t>
            </a:r>
          </a:p>
          <a:p>
            <a:pPr eaLnBrk="0" hangingPunct="0"/>
            <a:r>
              <a:rPr lang="nb-NO" b="1" dirty="0">
                <a:solidFill>
                  <a:schemeClr val="bg1"/>
                </a:solidFill>
                <a:latin typeface="Arial Narrow" pitchFamily="34" charset="0"/>
              </a:rPr>
              <a:t>Revisjonsbevis</a:t>
            </a:r>
          </a:p>
          <a:p>
            <a:pPr eaLnBrk="0" hangingPunct="0"/>
            <a:endParaRPr lang="en-US" sz="2400" dirty="0">
              <a:solidFill>
                <a:schemeClr val="bg1"/>
              </a:solidFill>
              <a:latin typeface="EYLLP Tagline" pitchFamily="2" charset="0"/>
            </a:endParaRPr>
          </a:p>
        </p:txBody>
      </p:sp>
      <p:sp>
        <p:nvSpPr>
          <p:cNvPr id="486408" name="Rectangle 8"/>
          <p:cNvSpPr>
            <a:spLocks noChangeArrowheads="1"/>
          </p:cNvSpPr>
          <p:nvPr/>
        </p:nvSpPr>
        <p:spPr bwMode="auto">
          <a:xfrm>
            <a:off x="1676400" y="5334000"/>
            <a:ext cx="1066800" cy="6858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400" b="1">
                <a:latin typeface="Arial Narrow" pitchFamily="34" charset="0"/>
              </a:rPr>
              <a:t>IR</a:t>
            </a:r>
            <a:endParaRPr lang="en-US" sz="2400" b="1">
              <a:latin typeface="Arial Narrow" pitchFamily="34" charset="0"/>
            </a:endParaRPr>
          </a:p>
        </p:txBody>
      </p:sp>
      <p:sp>
        <p:nvSpPr>
          <p:cNvPr id="486409" name="Rectangle 9"/>
          <p:cNvSpPr>
            <a:spLocks noChangeArrowheads="1"/>
          </p:cNvSpPr>
          <p:nvPr/>
        </p:nvSpPr>
        <p:spPr bwMode="auto">
          <a:xfrm>
            <a:off x="3810000" y="5334000"/>
            <a:ext cx="1066800" cy="6858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400" b="1">
                <a:latin typeface="Arial Narrow" pitchFamily="34" charset="0"/>
              </a:rPr>
              <a:t>KR</a:t>
            </a:r>
            <a:endParaRPr lang="en-US" sz="2400" b="1">
              <a:latin typeface="Arial Narrow" pitchFamily="34" charset="0"/>
            </a:endParaRPr>
          </a:p>
        </p:txBody>
      </p:sp>
      <p:sp>
        <p:nvSpPr>
          <p:cNvPr id="486410" name="Rectangle 10"/>
          <p:cNvSpPr>
            <a:spLocks noChangeArrowheads="1"/>
          </p:cNvSpPr>
          <p:nvPr/>
        </p:nvSpPr>
        <p:spPr bwMode="auto">
          <a:xfrm>
            <a:off x="6019800" y="5334000"/>
            <a:ext cx="1066800" cy="6858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pPr eaLnBrk="0" hangingPunct="0"/>
            <a:r>
              <a:rPr lang="nb-NO" sz="2400" b="1">
                <a:latin typeface="Arial Narrow" pitchFamily="34" charset="0"/>
              </a:rPr>
              <a:t>OR</a:t>
            </a:r>
            <a:endParaRPr lang="en-US" sz="2400" b="1">
              <a:latin typeface="Arial Narrow" pitchFamily="34" charset="0"/>
            </a:endParaRPr>
          </a:p>
        </p:txBody>
      </p:sp>
      <p:sp>
        <p:nvSpPr>
          <p:cNvPr id="486411" name="AutoShape 11"/>
          <p:cNvSpPr>
            <a:spLocks noChangeArrowheads="1"/>
          </p:cNvSpPr>
          <p:nvPr/>
        </p:nvSpPr>
        <p:spPr bwMode="auto">
          <a:xfrm>
            <a:off x="2133600" y="4876800"/>
            <a:ext cx="304800" cy="304800"/>
          </a:xfrm>
          <a:prstGeom prst="upArrow">
            <a:avLst>
              <a:gd name="adj1" fmla="val 50000"/>
              <a:gd name="adj2"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endParaRPr lang="nb-NO"/>
          </a:p>
        </p:txBody>
      </p:sp>
      <p:sp>
        <p:nvSpPr>
          <p:cNvPr id="486412" name="AutoShape 12"/>
          <p:cNvSpPr>
            <a:spLocks noChangeArrowheads="1"/>
          </p:cNvSpPr>
          <p:nvPr/>
        </p:nvSpPr>
        <p:spPr bwMode="auto">
          <a:xfrm>
            <a:off x="4191000" y="4876800"/>
            <a:ext cx="304800" cy="304800"/>
          </a:xfrm>
          <a:prstGeom prst="upArrow">
            <a:avLst>
              <a:gd name="adj1" fmla="val 50000"/>
              <a:gd name="adj2"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endParaRPr lang="nb-NO"/>
          </a:p>
        </p:txBody>
      </p:sp>
      <p:sp>
        <p:nvSpPr>
          <p:cNvPr id="486413" name="AutoShape 13"/>
          <p:cNvSpPr>
            <a:spLocks noChangeArrowheads="1"/>
          </p:cNvSpPr>
          <p:nvPr/>
        </p:nvSpPr>
        <p:spPr bwMode="auto">
          <a:xfrm>
            <a:off x="6400800" y="4876800"/>
            <a:ext cx="304800" cy="304800"/>
          </a:xfrm>
          <a:prstGeom prst="upArrow">
            <a:avLst>
              <a:gd name="adj1" fmla="val 50000"/>
              <a:gd name="adj2"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endParaRPr lang="nb-NO"/>
          </a:p>
        </p:txBody>
      </p:sp>
      <p:sp>
        <p:nvSpPr>
          <p:cNvPr id="486414" name="Text Box 14"/>
          <p:cNvSpPr txBox="1">
            <a:spLocks noChangeArrowheads="1"/>
          </p:cNvSpPr>
          <p:nvPr/>
        </p:nvSpPr>
        <p:spPr bwMode="auto">
          <a:xfrm>
            <a:off x="3032125" y="5446713"/>
            <a:ext cx="350838" cy="457200"/>
          </a:xfrm>
          <a:prstGeom prst="rect">
            <a:avLst/>
          </a:prstGeom>
          <a:noFill/>
          <a:ln w="12700">
            <a:noFill/>
            <a:miter lim="800000"/>
            <a:headEnd type="none" w="sm" len="sm"/>
            <a:tailEnd type="none" w="sm" len="sm"/>
          </a:ln>
          <a:effectLst/>
        </p:spPr>
        <p:txBody>
          <a:bodyPr wrap="none">
            <a:spAutoFit/>
          </a:bodyPr>
          <a:lstStyle/>
          <a:p>
            <a:pPr algn="l" eaLnBrk="0" hangingPunct="0"/>
            <a:r>
              <a:rPr lang="nb-NO" sz="2400" b="1" dirty="0">
                <a:solidFill>
                  <a:schemeClr val="tx1"/>
                </a:solidFill>
                <a:latin typeface="Arial Narrow" pitchFamily="34" charset="0"/>
              </a:rPr>
              <a:t>X</a:t>
            </a:r>
            <a:endParaRPr lang="en-US" sz="2400" b="1" dirty="0">
              <a:solidFill>
                <a:schemeClr val="tx1"/>
              </a:solidFill>
              <a:latin typeface="Arial Narrow" pitchFamily="34" charset="0"/>
            </a:endParaRPr>
          </a:p>
        </p:txBody>
      </p:sp>
      <p:sp>
        <p:nvSpPr>
          <p:cNvPr id="486415" name="Text Box 15"/>
          <p:cNvSpPr txBox="1">
            <a:spLocks noChangeArrowheads="1"/>
          </p:cNvSpPr>
          <p:nvPr/>
        </p:nvSpPr>
        <p:spPr bwMode="auto">
          <a:xfrm>
            <a:off x="5257800" y="5410200"/>
            <a:ext cx="350838" cy="457200"/>
          </a:xfrm>
          <a:prstGeom prst="rect">
            <a:avLst/>
          </a:prstGeom>
          <a:noFill/>
          <a:ln w="12700">
            <a:noFill/>
            <a:miter lim="800000"/>
            <a:headEnd type="none" w="sm" len="sm"/>
            <a:tailEnd type="none" w="sm" len="sm"/>
          </a:ln>
          <a:effectLst/>
        </p:spPr>
        <p:txBody>
          <a:bodyPr wrap="none">
            <a:spAutoFit/>
          </a:bodyPr>
          <a:lstStyle/>
          <a:p>
            <a:pPr algn="l" eaLnBrk="0" hangingPunct="0"/>
            <a:r>
              <a:rPr lang="nb-NO" sz="2400" b="1">
                <a:solidFill>
                  <a:schemeClr val="tx1"/>
                </a:solidFill>
                <a:latin typeface="Arial Narrow" pitchFamily="34" charset="0"/>
              </a:rPr>
              <a:t>X</a:t>
            </a:r>
            <a:endParaRPr lang="en-US" sz="2400" b="1">
              <a:solidFill>
                <a:schemeClr val="tx1"/>
              </a:solidFill>
              <a:latin typeface="Arial Narrow" pitchFamily="34" charset="0"/>
            </a:endParaRPr>
          </a:p>
        </p:txBody>
      </p:sp>
      <p:sp>
        <p:nvSpPr>
          <p:cNvPr id="486416" name="Text Box 16"/>
          <p:cNvSpPr txBox="1">
            <a:spLocks noChangeArrowheads="1"/>
          </p:cNvSpPr>
          <p:nvPr/>
        </p:nvSpPr>
        <p:spPr bwMode="auto">
          <a:xfrm>
            <a:off x="7246938" y="5257800"/>
            <a:ext cx="1352550" cy="701675"/>
          </a:xfrm>
          <a:prstGeom prst="rect">
            <a:avLst/>
          </a:prstGeom>
          <a:noFill/>
          <a:ln w="12700">
            <a:noFill/>
            <a:miter lim="800000"/>
            <a:headEnd type="none" w="sm" len="sm"/>
            <a:tailEnd type="none" w="sm" len="sm"/>
          </a:ln>
          <a:effectLst/>
        </p:spPr>
        <p:txBody>
          <a:bodyPr wrap="none">
            <a:spAutoFit/>
          </a:bodyPr>
          <a:lstStyle/>
          <a:p>
            <a:pPr algn="l" eaLnBrk="0" hangingPunct="0"/>
            <a:r>
              <a:rPr lang="nb-NO" sz="2000" b="1" dirty="0">
                <a:latin typeface="Arial Narrow" pitchFamily="34" charset="0"/>
              </a:rPr>
              <a:t>Beskrevet i </a:t>
            </a:r>
          </a:p>
          <a:p>
            <a:pPr algn="l" eaLnBrk="0" hangingPunct="0"/>
            <a:r>
              <a:rPr lang="nb-NO" sz="2000" b="1" dirty="0" smtClean="0">
                <a:latin typeface="Arial Narrow" pitchFamily="34" charset="0"/>
              </a:rPr>
              <a:t>ISA </a:t>
            </a:r>
            <a:r>
              <a:rPr lang="nb-NO" sz="2000" b="1" dirty="0">
                <a:latin typeface="Arial Narrow" pitchFamily="34" charset="0"/>
              </a:rPr>
              <a:t>200</a:t>
            </a:r>
            <a:endParaRPr lang="en-US" sz="2000" b="1" dirty="0">
              <a:latin typeface="Arial Narrow"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5CD166D6-3803-4252-AE89-17BBA6F54373}"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405F2FB8-86E2-4BED-BCCF-DC24F074E544}" type="slidenum">
              <a:rPr lang="nb-NO"/>
              <a:pPr/>
              <a:t>50</a:t>
            </a:fld>
            <a:endParaRPr lang="nb-NO"/>
          </a:p>
        </p:txBody>
      </p:sp>
      <p:sp>
        <p:nvSpPr>
          <p:cNvPr id="528386" name="Rectangle 2"/>
          <p:cNvSpPr>
            <a:spLocks noGrp="1" noChangeArrowheads="1"/>
          </p:cNvSpPr>
          <p:nvPr>
            <p:ph type="title"/>
          </p:nvPr>
        </p:nvSpPr>
        <p:spPr>
          <a:xfrm>
            <a:off x="457200" y="457200"/>
            <a:ext cx="8201025" cy="1066800"/>
          </a:xfrm>
        </p:spPr>
        <p:txBody>
          <a:bodyPr/>
          <a:lstStyle/>
          <a:p>
            <a:r>
              <a:rPr lang="nb-NO"/>
              <a:t>Test av kontroller (forts.)</a:t>
            </a:r>
            <a:endParaRPr lang="en-US"/>
          </a:p>
        </p:txBody>
      </p:sp>
      <p:sp>
        <p:nvSpPr>
          <p:cNvPr id="528387" name="Rectangle 3"/>
          <p:cNvSpPr>
            <a:spLocks noGrp="1" noChangeArrowheads="1"/>
          </p:cNvSpPr>
          <p:nvPr>
            <p:ph type="body" idx="1"/>
          </p:nvPr>
        </p:nvSpPr>
        <p:spPr>
          <a:xfrm>
            <a:off x="455613" y="1412875"/>
            <a:ext cx="7688262" cy="3748088"/>
          </a:xfrm>
        </p:spPr>
        <p:txBody>
          <a:bodyPr/>
          <a:lstStyle/>
          <a:p>
            <a:pPr marL="342900" indent="-342900">
              <a:lnSpc>
                <a:spcPct val="90000"/>
              </a:lnSpc>
              <a:buFont typeface="Arial" pitchFamily="34" charset="0"/>
              <a:buChar char="•"/>
            </a:pPr>
            <a:r>
              <a:rPr lang="nb-NO" dirty="0"/>
              <a:t>Når test av kontroller utføres før </a:t>
            </a:r>
            <a:r>
              <a:rPr lang="nb-NO" dirty="0" err="1"/>
              <a:t>årsslutt</a:t>
            </a:r>
            <a:r>
              <a:rPr lang="nb-NO" dirty="0"/>
              <a:t>, må det innhentes ytterligere revisjonsbevis for den gjenværende perioden</a:t>
            </a:r>
          </a:p>
          <a:p>
            <a:pPr marL="342900" indent="-342900">
              <a:lnSpc>
                <a:spcPct val="90000"/>
              </a:lnSpc>
              <a:buFont typeface="Arial" pitchFamily="34" charset="0"/>
              <a:buChar char="•"/>
            </a:pPr>
            <a:r>
              <a:rPr lang="nb-NO" dirty="0"/>
              <a:t>Revisor kan bygge på test av kontroller i tidligere perioder når</a:t>
            </a:r>
          </a:p>
          <a:p>
            <a:pPr marL="1047750" lvl="2" indent="-285750">
              <a:lnSpc>
                <a:spcPct val="90000"/>
              </a:lnSpc>
            </a:pPr>
            <a:r>
              <a:rPr lang="nb-NO" dirty="0"/>
              <a:t>Det er innhentet revisjonsbevis for at de spesifikke kontrollene dette gjelder ikke har endret seg</a:t>
            </a:r>
          </a:p>
          <a:p>
            <a:pPr marL="1047750" lvl="2" indent="-285750">
              <a:lnSpc>
                <a:spcPct val="90000"/>
              </a:lnSpc>
            </a:pPr>
            <a:r>
              <a:rPr lang="nb-NO" dirty="0"/>
              <a:t>Kontroller som har endret seg må testes for den aktuelle perioden</a:t>
            </a:r>
          </a:p>
          <a:p>
            <a:pPr marL="1047750" lvl="2" indent="-285750">
              <a:lnSpc>
                <a:spcPct val="90000"/>
              </a:lnSpc>
            </a:pPr>
            <a:r>
              <a:rPr lang="nb-NO" dirty="0"/>
              <a:t>De aktuelle kontrollene må testes minst hvert tredje år</a:t>
            </a:r>
          </a:p>
          <a:p>
            <a:pPr marL="1047750" lvl="2" indent="-285750">
              <a:lnSpc>
                <a:spcPct val="90000"/>
              </a:lnSpc>
            </a:pPr>
            <a:r>
              <a:rPr lang="nb-NO" dirty="0"/>
              <a:t>Noen av de aktuelle kontrollene må testes det enkelte år</a:t>
            </a:r>
          </a:p>
          <a:p>
            <a:pPr marL="1047750" lvl="2" indent="-285750">
              <a:lnSpc>
                <a:spcPct val="90000"/>
              </a:lnSpc>
            </a:pPr>
            <a:r>
              <a:rPr lang="nb-NO" dirty="0"/>
              <a:t>Kontroller som retter seg mot ”særskilte risikoer” og som revisor bygger på, må testes hvert år</a:t>
            </a:r>
          </a:p>
          <a:p>
            <a:pPr marL="1047750" lvl="2" indent="-285750">
              <a:lnSpc>
                <a:spcPct val="90000"/>
              </a:lnSpc>
            </a:pPr>
            <a:r>
              <a:rPr lang="nb-NO" dirty="0"/>
              <a:t>Gelder det generelle kontroller?</a:t>
            </a:r>
            <a:endParaRPr lang="en-US" dirty="0"/>
          </a:p>
        </p:txBody>
      </p:sp>
      <p:sp>
        <p:nvSpPr>
          <p:cNvPr id="528388" name="Text Box 4"/>
          <p:cNvSpPr txBox="1">
            <a:spLocks noChangeArrowheads="1"/>
          </p:cNvSpPr>
          <p:nvPr/>
        </p:nvSpPr>
        <p:spPr bwMode="auto">
          <a:xfrm>
            <a:off x="7391400" y="83820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330</a:t>
            </a:r>
            <a:endParaRPr lang="en-US" sz="1600" b="1" dirty="0">
              <a:latin typeface="Arial Narrow"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23552E-C642-423C-BB14-EE0B3935C876}"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0299B114-4199-463B-B498-B2C8BB13835D}" type="slidenum">
              <a:rPr lang="nb-NO"/>
              <a:pPr/>
              <a:t>51</a:t>
            </a:fld>
            <a:endParaRPr lang="nb-NO"/>
          </a:p>
        </p:txBody>
      </p:sp>
      <p:sp>
        <p:nvSpPr>
          <p:cNvPr id="529410" name="Rectangle 2"/>
          <p:cNvSpPr>
            <a:spLocks noGrp="1" noChangeArrowheads="1"/>
          </p:cNvSpPr>
          <p:nvPr>
            <p:ph type="title"/>
          </p:nvPr>
        </p:nvSpPr>
        <p:spPr/>
        <p:txBody>
          <a:bodyPr/>
          <a:lstStyle/>
          <a:p>
            <a:r>
              <a:rPr lang="nb-NO"/>
              <a:t>Test av kontroller</a:t>
            </a:r>
            <a:endParaRPr lang="en-US"/>
          </a:p>
        </p:txBody>
      </p:sp>
      <p:sp>
        <p:nvSpPr>
          <p:cNvPr id="529411" name="Rectangle 3"/>
          <p:cNvSpPr>
            <a:spLocks noGrp="1" noChangeArrowheads="1"/>
          </p:cNvSpPr>
          <p:nvPr>
            <p:ph type="body" idx="1"/>
          </p:nvPr>
        </p:nvSpPr>
        <p:spPr/>
        <p:txBody>
          <a:bodyPr/>
          <a:lstStyle/>
          <a:p>
            <a:pPr>
              <a:buFont typeface="Arial" pitchFamily="34" charset="0"/>
              <a:buChar char="•"/>
            </a:pPr>
            <a:r>
              <a:rPr lang="nb-NO" dirty="0"/>
              <a:t>Kontrollene skal dekke hele perioden</a:t>
            </a:r>
          </a:p>
          <a:p>
            <a:pPr>
              <a:buFont typeface="Arial" pitchFamily="34" charset="0"/>
              <a:buChar char="•"/>
            </a:pPr>
            <a:r>
              <a:rPr lang="nb-NO" dirty="0"/>
              <a:t>Kontrollene skal dekke alle aktuelle transaksjoner</a:t>
            </a:r>
          </a:p>
          <a:p>
            <a:pPr>
              <a:buFont typeface="Arial" pitchFamily="34" charset="0"/>
              <a:buChar char="•"/>
            </a:pPr>
            <a:r>
              <a:rPr lang="nb-NO" dirty="0"/>
              <a:t>Kontrollene skal være utført løpende og av kompetente personer</a:t>
            </a:r>
          </a:p>
          <a:p>
            <a:pPr>
              <a:buFont typeface="Arial" pitchFamily="34" charset="0"/>
              <a:buChar char="•"/>
            </a:pPr>
            <a:r>
              <a:rPr lang="nb-NO" dirty="0"/>
              <a:t>Testene rettes mot kontroller, ikke transaksjoner</a:t>
            </a:r>
          </a:p>
          <a:p>
            <a:pPr>
              <a:buFont typeface="Arial" pitchFamily="34" charset="0"/>
              <a:buChar char="•"/>
            </a:pPr>
            <a:r>
              <a:rPr lang="nb-NO" dirty="0"/>
              <a:t>Avvik medfører nødvendigvis ikke regnskapsmessige feil</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9C1069-6793-4671-8B0B-80239A9B5B10}" type="datetime4">
              <a:rPr lang="nb-NO"/>
              <a:pPr/>
              <a:t>22. februar 2011</a:t>
            </a:fld>
            <a:endParaRPr lang="nb-NO"/>
          </a:p>
        </p:txBody>
      </p:sp>
      <p:sp>
        <p:nvSpPr>
          <p:cNvPr id="5" name="Footer Placeholder 4"/>
          <p:cNvSpPr>
            <a:spLocks noGrp="1"/>
          </p:cNvSpPr>
          <p:nvPr>
            <p:ph type="ftr" sz="quarter" idx="11"/>
          </p:nvPr>
        </p:nvSpPr>
        <p:spPr/>
        <p:txBody>
          <a:bodyPr/>
          <a:lstStyle/>
          <a:p>
            <a:r>
              <a:rPr lang="nb-NO" dirty="0" smtClean="0"/>
              <a:t>Integrering av IT i revisjonen</a:t>
            </a:r>
            <a:endParaRPr lang="nb-NO" dirty="0"/>
          </a:p>
        </p:txBody>
      </p:sp>
      <p:sp>
        <p:nvSpPr>
          <p:cNvPr id="6" name="Slide Number Placeholder 5"/>
          <p:cNvSpPr>
            <a:spLocks noGrp="1"/>
          </p:cNvSpPr>
          <p:nvPr>
            <p:ph type="sldNum" sz="quarter" idx="12"/>
          </p:nvPr>
        </p:nvSpPr>
        <p:spPr/>
        <p:txBody>
          <a:bodyPr/>
          <a:lstStyle/>
          <a:p>
            <a:r>
              <a:rPr lang="nb-NO"/>
              <a:t>Side </a:t>
            </a:r>
            <a:fld id="{A8D87D4D-AFD7-41F0-8669-FFE0CA13E907}" type="slidenum">
              <a:rPr lang="nb-NO"/>
              <a:pPr/>
              <a:t>52</a:t>
            </a:fld>
            <a:endParaRPr lang="nb-NO"/>
          </a:p>
        </p:txBody>
      </p:sp>
      <p:sp>
        <p:nvSpPr>
          <p:cNvPr id="530434" name="Rectangle 2"/>
          <p:cNvSpPr>
            <a:spLocks noGrp="1" noChangeArrowheads="1"/>
          </p:cNvSpPr>
          <p:nvPr>
            <p:ph type="title"/>
          </p:nvPr>
        </p:nvSpPr>
        <p:spPr>
          <a:noFill/>
          <a:ln/>
        </p:spPr>
        <p:txBody>
          <a:bodyPr lIns="92075" tIns="46038" rIns="92075" bIns="46038"/>
          <a:lstStyle/>
          <a:p>
            <a:r>
              <a:rPr lang="en-US"/>
              <a:t>Test av kontroller</a:t>
            </a:r>
          </a:p>
        </p:txBody>
      </p:sp>
      <p:sp>
        <p:nvSpPr>
          <p:cNvPr id="530435" name="Rectangle 3"/>
          <p:cNvSpPr>
            <a:spLocks noGrp="1" noChangeArrowheads="1"/>
          </p:cNvSpPr>
          <p:nvPr>
            <p:ph type="body" idx="1"/>
          </p:nvPr>
        </p:nvSpPr>
        <p:spPr>
          <a:noFill/>
          <a:ln/>
        </p:spPr>
        <p:txBody>
          <a:bodyPr lIns="92075" tIns="46038" rIns="92075" bIns="46038"/>
          <a:lstStyle/>
          <a:p>
            <a:pPr marL="361950" indent="-361950">
              <a:buFont typeface="Arial" pitchFamily="34" charset="0"/>
              <a:buChar char="•"/>
            </a:pPr>
            <a:r>
              <a:rPr lang="en-US" dirty="0"/>
              <a:t>Test </a:t>
            </a:r>
            <a:r>
              <a:rPr lang="en-US" dirty="0" err="1"/>
              <a:t>av</a:t>
            </a:r>
            <a:r>
              <a:rPr lang="en-US" dirty="0"/>
              <a:t> </a:t>
            </a:r>
            <a:r>
              <a:rPr lang="en-US" dirty="0" err="1"/>
              <a:t>kontroller</a:t>
            </a:r>
            <a:r>
              <a:rPr lang="en-US" dirty="0"/>
              <a:t> </a:t>
            </a:r>
            <a:r>
              <a:rPr lang="en-US" dirty="0" err="1"/>
              <a:t>knyttet</a:t>
            </a:r>
            <a:r>
              <a:rPr lang="en-US" dirty="0"/>
              <a:t> </a:t>
            </a:r>
            <a:r>
              <a:rPr lang="en-US" dirty="0" err="1"/>
              <a:t>til</a:t>
            </a:r>
            <a:r>
              <a:rPr lang="en-US" dirty="0"/>
              <a:t> </a:t>
            </a:r>
            <a:r>
              <a:rPr lang="en-US" dirty="0" err="1"/>
              <a:t>programmerte</a:t>
            </a:r>
            <a:r>
              <a:rPr lang="en-US" dirty="0"/>
              <a:t> </a:t>
            </a:r>
            <a:r>
              <a:rPr lang="en-US" dirty="0" err="1"/>
              <a:t>og</a:t>
            </a:r>
            <a:r>
              <a:rPr lang="en-US" dirty="0"/>
              <a:t> IT-</a:t>
            </a:r>
            <a:r>
              <a:rPr lang="en-US" dirty="0" err="1"/>
              <a:t>avhengige</a:t>
            </a:r>
            <a:r>
              <a:rPr lang="en-US" dirty="0"/>
              <a:t> </a:t>
            </a:r>
            <a:r>
              <a:rPr lang="en-US" dirty="0" err="1"/>
              <a:t>kontroller</a:t>
            </a:r>
            <a:r>
              <a:rPr lang="en-US" dirty="0"/>
              <a:t> </a:t>
            </a:r>
            <a:r>
              <a:rPr lang="en-US" dirty="0" err="1"/>
              <a:t>kan</a:t>
            </a:r>
            <a:r>
              <a:rPr lang="en-US" dirty="0"/>
              <a:t> </a:t>
            </a:r>
            <a:r>
              <a:rPr lang="en-US" dirty="0" err="1"/>
              <a:t>utføres</a:t>
            </a:r>
            <a:r>
              <a:rPr lang="en-US" dirty="0"/>
              <a:t> </a:t>
            </a:r>
            <a:r>
              <a:rPr lang="en-US" dirty="0" err="1"/>
              <a:t>ved</a:t>
            </a:r>
            <a:r>
              <a:rPr lang="en-US" dirty="0" smtClean="0"/>
              <a:t>:</a:t>
            </a:r>
            <a:endParaRPr lang="en-US" dirty="0"/>
          </a:p>
          <a:p>
            <a:pPr marL="906463" lvl="2" indent="-476250"/>
            <a:r>
              <a:rPr lang="en-US" sz="1500" dirty="0" err="1"/>
              <a:t>Direkte</a:t>
            </a:r>
            <a:r>
              <a:rPr lang="en-US" sz="1500" dirty="0"/>
              <a:t> tester</a:t>
            </a:r>
          </a:p>
          <a:p>
            <a:pPr marL="906463" lvl="2" indent="-476250"/>
            <a:r>
              <a:rPr lang="en-US" sz="1500" dirty="0" err="1"/>
              <a:t>Direkte</a:t>
            </a:r>
            <a:r>
              <a:rPr lang="en-US" sz="1500" dirty="0"/>
              <a:t> tester </a:t>
            </a:r>
            <a:r>
              <a:rPr lang="en-US" sz="1500" dirty="0" err="1"/>
              <a:t>kombinert</a:t>
            </a:r>
            <a:r>
              <a:rPr lang="en-US" sz="1500" dirty="0"/>
              <a:t> med test </a:t>
            </a:r>
            <a:r>
              <a:rPr lang="en-US" sz="1500" dirty="0" err="1"/>
              <a:t>av</a:t>
            </a:r>
            <a:r>
              <a:rPr lang="en-US" sz="1500" dirty="0"/>
              <a:t> </a:t>
            </a:r>
            <a:r>
              <a:rPr lang="en-US" sz="1500" dirty="0" err="1"/>
              <a:t>generelle</a:t>
            </a:r>
            <a:r>
              <a:rPr lang="en-US" sz="1500" dirty="0"/>
              <a:t> </a:t>
            </a:r>
            <a:r>
              <a:rPr lang="en-US" sz="1500" dirty="0" err="1"/>
              <a:t>kontroller</a:t>
            </a:r>
            <a:endParaRPr lang="en-US" sz="1500" dirty="0"/>
          </a:p>
          <a:p>
            <a:pPr marL="0" indent="0"/>
            <a:endParaRPr lang="en-US" dirty="0"/>
          </a:p>
          <a:p>
            <a:pPr marL="361950" indent="-361950">
              <a:buFont typeface="Arial" pitchFamily="34" charset="0"/>
              <a:buChar char="•"/>
            </a:pPr>
            <a:r>
              <a:rPr lang="en-US" dirty="0" err="1"/>
              <a:t>Konklusjon</a:t>
            </a:r>
            <a:r>
              <a:rPr lang="en-US" dirty="0"/>
              <a:t>: “</a:t>
            </a:r>
            <a:r>
              <a:rPr lang="en-US" dirty="0" err="1"/>
              <a:t>Effektive</a:t>
            </a:r>
            <a:r>
              <a:rPr lang="en-US" dirty="0"/>
              <a:t>” </a:t>
            </a:r>
            <a:r>
              <a:rPr lang="en-US" dirty="0" err="1"/>
              <a:t>i</a:t>
            </a:r>
            <a:r>
              <a:rPr lang="en-US" dirty="0"/>
              <a:t> </a:t>
            </a:r>
            <a:r>
              <a:rPr lang="en-US" dirty="0" err="1"/>
              <a:t>hele</a:t>
            </a:r>
            <a:r>
              <a:rPr lang="en-US" dirty="0"/>
              <a:t> </a:t>
            </a:r>
            <a:r>
              <a:rPr lang="en-US" dirty="0" err="1"/>
              <a:t>perioden</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Forutsetninger for tabellen på neste side</a:t>
            </a:r>
            <a:endParaRPr lang="nb-NO" dirty="0"/>
          </a:p>
        </p:txBody>
      </p:sp>
      <p:sp>
        <p:nvSpPr>
          <p:cNvPr id="3" name="Plassholder for innhold 2"/>
          <p:cNvSpPr>
            <a:spLocks noGrp="1"/>
          </p:cNvSpPr>
          <p:nvPr>
            <p:ph idx="1"/>
          </p:nvPr>
        </p:nvSpPr>
        <p:spPr/>
        <p:txBody>
          <a:bodyPr/>
          <a:lstStyle/>
          <a:p>
            <a:pPr>
              <a:buFont typeface="Arial" pitchFamily="34" charset="0"/>
              <a:buChar char="•"/>
            </a:pPr>
            <a:r>
              <a:rPr lang="nb-NO" dirty="0" smtClean="0"/>
              <a:t>Hver kontroll testes 15 ganger, uansett om det er en applikasjonskontroll eller en generell IT-kontroll</a:t>
            </a:r>
          </a:p>
          <a:p>
            <a:pPr>
              <a:buFont typeface="Arial" pitchFamily="34" charset="0"/>
              <a:buChar char="•"/>
            </a:pPr>
            <a:r>
              <a:rPr lang="nb-NO" dirty="0" smtClean="0"/>
              <a:t>Når det testes generelle IT-kontroller, er det tilstrekkelig med én test av applikasjonskontrollen</a:t>
            </a:r>
          </a:p>
          <a:p>
            <a:pPr>
              <a:buFont typeface="Arial" pitchFamily="34" charset="0"/>
              <a:buChar char="•"/>
            </a:pPr>
            <a:r>
              <a:rPr lang="nb-NO" dirty="0" smtClean="0"/>
              <a:t>Ved test av generelle IT-kontroller testes én programendringskontroll og én tilgangskontroll (neppe en realistisk forutsetning, men tabellen blir likevel illustrerende for </a:t>
            </a:r>
            <a:r>
              <a:rPr lang="nb-NO" dirty="0" err="1" smtClean="0"/>
              <a:t>caset</a:t>
            </a:r>
            <a:r>
              <a:rPr lang="nb-NO" dirty="0" smtClean="0"/>
              <a:t>)</a:t>
            </a:r>
          </a:p>
          <a:p>
            <a:pPr>
              <a:buFont typeface="Arial" pitchFamily="34" charset="0"/>
              <a:buChar char="•"/>
            </a:pPr>
            <a:r>
              <a:rPr lang="nb-NO" dirty="0" smtClean="0"/>
              <a:t>Test av en kontroll er like </a:t>
            </a:r>
            <a:r>
              <a:rPr lang="nb-NO" dirty="0" err="1" smtClean="0"/>
              <a:t>tids-/kosntadskrevende</a:t>
            </a:r>
            <a:r>
              <a:rPr lang="nb-NO" dirty="0" smtClean="0"/>
              <a:t> i alle tilfeller, uavhengig av type kontroll (neppe en realistisk forutsetning, men tabellen blir likevel illustrerende for </a:t>
            </a:r>
            <a:r>
              <a:rPr lang="nb-NO" dirty="0" err="1" smtClean="0"/>
              <a:t>caset</a:t>
            </a:r>
            <a:r>
              <a:rPr lang="nb-NO" dirty="0" smtClean="0"/>
              <a:t>)</a:t>
            </a:r>
            <a:endParaRPr lang="nb-NO" dirty="0"/>
          </a:p>
        </p:txBody>
      </p:sp>
      <p:sp>
        <p:nvSpPr>
          <p:cNvPr id="4" name="Plassholder for bunntekst 3"/>
          <p:cNvSpPr>
            <a:spLocks noGrp="1"/>
          </p:cNvSpPr>
          <p:nvPr>
            <p:ph type="ftr" sz="quarter" idx="11"/>
          </p:nvPr>
        </p:nvSpPr>
        <p:spPr/>
        <p:txBody>
          <a:bodyPr/>
          <a:lstStyle/>
          <a:p>
            <a:r>
              <a:rPr lang="nb-NO" smtClean="0"/>
              <a:t>Integrering av IT i revisjonen</a:t>
            </a:r>
            <a:endParaRPr lang="nb-NO" dirty="0"/>
          </a:p>
        </p:txBody>
      </p:sp>
      <p:sp>
        <p:nvSpPr>
          <p:cNvPr id="5" name="Plassholder for lysbildenummer 4"/>
          <p:cNvSpPr>
            <a:spLocks noGrp="1"/>
          </p:cNvSpPr>
          <p:nvPr>
            <p:ph type="sldNum" sz="quarter" idx="12"/>
          </p:nvPr>
        </p:nvSpPr>
        <p:spPr/>
        <p:txBody>
          <a:bodyPr/>
          <a:lstStyle/>
          <a:p>
            <a:r>
              <a:rPr lang="nb-NO" smtClean="0"/>
              <a:t>Side </a:t>
            </a:r>
            <a:fld id="{959D0E36-1010-4C73-948B-5DEE336A9AC4}" type="slidenum">
              <a:rPr lang="nb-NO" smtClean="0"/>
              <a:pPr/>
              <a:t>53</a:t>
            </a:fld>
            <a:endParaRPr lang="nb-NO"/>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Date Placeholder 3"/>
          <p:cNvSpPr>
            <a:spLocks noGrp="1"/>
          </p:cNvSpPr>
          <p:nvPr>
            <p:ph type="dt" sz="half" idx="10"/>
          </p:nvPr>
        </p:nvSpPr>
        <p:spPr/>
        <p:txBody>
          <a:bodyPr/>
          <a:lstStyle/>
          <a:p>
            <a:fld id="{B93494F9-4C3A-4CD2-8DCE-D55FBBEE5868}" type="datetime4">
              <a:rPr lang="nb-NO"/>
              <a:pPr/>
              <a:t>22. februar 2011</a:t>
            </a:fld>
            <a:endParaRPr lang="nb-NO"/>
          </a:p>
        </p:txBody>
      </p:sp>
      <p:sp>
        <p:nvSpPr>
          <p:cNvPr id="62" name="Footer Placeholder 4"/>
          <p:cNvSpPr>
            <a:spLocks noGrp="1"/>
          </p:cNvSpPr>
          <p:nvPr>
            <p:ph type="ftr" sz="quarter" idx="4294967295"/>
          </p:nvPr>
        </p:nvSpPr>
        <p:spPr>
          <a:xfrm>
            <a:off x="2781300" y="6413500"/>
            <a:ext cx="4152900" cy="184150"/>
          </a:xfrm>
          <a:prstGeom prst="rect">
            <a:avLst/>
          </a:prstGeom>
        </p:spPr>
        <p:txBody>
          <a:bodyPr/>
          <a:lstStyle/>
          <a:p>
            <a:r>
              <a:rPr lang="nb-NO" dirty="0" smtClean="0"/>
              <a:t>Integrering av IT i revisjonen</a:t>
            </a:r>
            <a:endParaRPr lang="nb-NO" dirty="0"/>
          </a:p>
        </p:txBody>
      </p:sp>
      <p:sp>
        <p:nvSpPr>
          <p:cNvPr id="63" name="Slide Number Placeholder 5"/>
          <p:cNvSpPr>
            <a:spLocks noGrp="1"/>
          </p:cNvSpPr>
          <p:nvPr>
            <p:ph type="sldNum" sz="quarter" idx="4294967295"/>
          </p:nvPr>
        </p:nvSpPr>
        <p:spPr>
          <a:xfrm>
            <a:off x="468313" y="6413500"/>
            <a:ext cx="790575" cy="184150"/>
          </a:xfrm>
          <a:prstGeom prst="rect">
            <a:avLst/>
          </a:prstGeom>
        </p:spPr>
        <p:txBody>
          <a:bodyPr/>
          <a:lstStyle/>
          <a:p>
            <a:r>
              <a:rPr lang="nb-NO"/>
              <a:t>Side </a:t>
            </a:r>
            <a:fld id="{6DB56C88-78BE-4542-AD2C-465C08BB27E3}" type="slidenum">
              <a:rPr lang="nb-NO"/>
              <a:pPr/>
              <a:t>54</a:t>
            </a:fld>
            <a:endParaRPr lang="nb-NO"/>
          </a:p>
        </p:txBody>
      </p:sp>
      <p:sp>
        <p:nvSpPr>
          <p:cNvPr id="531458" name="Rectangle 2"/>
          <p:cNvSpPr>
            <a:spLocks noGrp="1" noChangeArrowheads="1"/>
          </p:cNvSpPr>
          <p:nvPr>
            <p:ph type="title"/>
          </p:nvPr>
        </p:nvSpPr>
        <p:spPr>
          <a:xfrm>
            <a:off x="1019908" y="386454"/>
            <a:ext cx="7313735" cy="352425"/>
          </a:xfrm>
        </p:spPr>
        <p:txBody>
          <a:bodyPr/>
          <a:lstStyle/>
          <a:p>
            <a:r>
              <a:rPr lang="nb-NO" dirty="0"/>
              <a:t>Teststrategi – test av kontroller</a:t>
            </a:r>
            <a:endParaRPr lang="en-US" dirty="0"/>
          </a:p>
        </p:txBody>
      </p:sp>
      <p:graphicFrame>
        <p:nvGraphicFramePr>
          <p:cNvPr id="531459" name="Group 3"/>
          <p:cNvGraphicFramePr>
            <a:graphicFrameLocks noGrp="1"/>
          </p:cNvGraphicFramePr>
          <p:nvPr>
            <p:ph type="tbl" idx="1"/>
          </p:nvPr>
        </p:nvGraphicFramePr>
        <p:xfrm>
          <a:off x="228600" y="1752600"/>
          <a:ext cx="8686800" cy="3810000"/>
        </p:xfrm>
        <a:graphic>
          <a:graphicData uri="http://schemas.openxmlformats.org/drawingml/2006/table">
            <a:tbl>
              <a:tblPr/>
              <a:tblGrid>
                <a:gridCol w="1219200"/>
                <a:gridCol w="1820863"/>
                <a:gridCol w="1371600"/>
                <a:gridCol w="1752600"/>
                <a:gridCol w="1676400"/>
                <a:gridCol w="846137"/>
              </a:tblGrid>
              <a:tr h="10668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300" b="0" i="1"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a:ln>
                            <a:noFill/>
                          </a:ln>
                          <a:solidFill>
                            <a:srgbClr val="646464"/>
                          </a:solidFill>
                          <a:effectLst/>
                          <a:latin typeface="Arial" charset="0"/>
                        </a:rPr>
                        <a:t>Antall programmerte applikasjons-kontroller</a:t>
                      </a:r>
                      <a:endParaRPr kumimoji="0" lang="en-US"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a:ln>
                            <a:noFill/>
                          </a:ln>
                          <a:solidFill>
                            <a:srgbClr val="646464"/>
                          </a:solidFill>
                          <a:effectLst/>
                          <a:latin typeface="Arial" charset="0"/>
                        </a:rPr>
                        <a:t>Direkte tester</a:t>
                      </a:r>
                      <a:endParaRPr kumimoji="0" lang="en-US"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a:ln>
                            <a:noFill/>
                          </a:ln>
                          <a:solidFill>
                            <a:srgbClr val="646464"/>
                          </a:solidFill>
                          <a:effectLst/>
                          <a:latin typeface="Arial" charset="0"/>
                        </a:rPr>
                        <a:t>Test av program-endringer</a:t>
                      </a:r>
                      <a:endParaRPr kumimoji="0" lang="en-US"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a:ln>
                            <a:noFill/>
                          </a:ln>
                          <a:solidFill>
                            <a:srgbClr val="646464"/>
                          </a:solidFill>
                          <a:effectLst/>
                          <a:latin typeface="Arial" charset="0"/>
                        </a:rPr>
                        <a:t>Test av tilgangs-kontrolller</a:t>
                      </a:r>
                      <a:endParaRPr kumimoji="0" lang="en-US"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1" u="none" strike="noStrike" cap="none" normalizeH="0" baseline="0">
                          <a:ln>
                            <a:noFill/>
                          </a:ln>
                          <a:solidFill>
                            <a:srgbClr val="646464"/>
                          </a:solidFill>
                          <a:effectLst/>
                          <a:latin typeface="Arial" charset="0"/>
                        </a:rPr>
                        <a:t>Totalt</a:t>
                      </a:r>
                      <a:endParaRPr kumimoji="0" lang="en-US" sz="1300" b="0" i="1"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Alternativ 1</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2</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30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30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Alternativ 2</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2</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2</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15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15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32</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Alternativ 3</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75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75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Alternativ 4</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15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15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35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Alternativ 5</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20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300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300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Alternativ 6</a:t>
                      </a:r>
                      <a:endParaRPr kumimoji="0" lang="en-US" sz="1300" b="0" i="0" u="none" strike="noStrike" cap="none" normalizeH="0" baseline="0">
                        <a:ln>
                          <a:noFill/>
                        </a:ln>
                        <a:solidFill>
                          <a:srgbClr val="646464"/>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20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20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15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15</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300" b="0" i="0" u="none" strike="noStrike" cap="none" normalizeH="0" baseline="0">
                          <a:ln>
                            <a:noFill/>
                          </a:ln>
                          <a:solidFill>
                            <a:srgbClr val="646464"/>
                          </a:solidFill>
                          <a:effectLst/>
                          <a:latin typeface="Arial" charset="0"/>
                        </a:rPr>
                        <a:t>50</a:t>
                      </a:r>
                      <a:endParaRPr kumimoji="0" lang="en-US" sz="1300" b="0" i="0" u="none" strike="noStrike" cap="none" normalizeH="0" baseline="0">
                        <a:ln>
                          <a:noFill/>
                        </a:ln>
                        <a:solidFill>
                          <a:srgbClr val="646464"/>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fld id="{7F89F372-97AA-4B09-8BE8-09A6006391E8}" type="datetime4">
              <a:rPr lang="nb-NO"/>
              <a:pPr/>
              <a:t>22. februar 2011</a:t>
            </a:fld>
            <a:endParaRPr lang="nb-NO"/>
          </a:p>
        </p:txBody>
      </p:sp>
      <p:sp>
        <p:nvSpPr>
          <p:cNvPr id="39" name="Footer Placeholder 4"/>
          <p:cNvSpPr>
            <a:spLocks noGrp="1"/>
          </p:cNvSpPr>
          <p:nvPr>
            <p:ph type="ftr" sz="quarter" idx="11"/>
          </p:nvPr>
        </p:nvSpPr>
        <p:spPr/>
        <p:txBody>
          <a:bodyPr/>
          <a:lstStyle/>
          <a:p>
            <a:r>
              <a:rPr lang="nb-NO" dirty="0" smtClean="0"/>
              <a:t>Integrering av IT i revisjonen</a:t>
            </a:r>
            <a:endParaRPr lang="nb-NO" dirty="0"/>
          </a:p>
        </p:txBody>
      </p:sp>
      <p:sp>
        <p:nvSpPr>
          <p:cNvPr id="40" name="Slide Number Placeholder 5"/>
          <p:cNvSpPr>
            <a:spLocks noGrp="1"/>
          </p:cNvSpPr>
          <p:nvPr>
            <p:ph type="sldNum" sz="quarter" idx="12"/>
          </p:nvPr>
        </p:nvSpPr>
        <p:spPr/>
        <p:txBody>
          <a:bodyPr/>
          <a:lstStyle/>
          <a:p>
            <a:r>
              <a:rPr lang="nb-NO"/>
              <a:t>Side </a:t>
            </a:r>
            <a:fld id="{D2A16BEB-D521-46C0-92C4-2BA35289AA65}" type="slidenum">
              <a:rPr lang="nb-NO"/>
              <a:pPr/>
              <a:t>55</a:t>
            </a:fld>
            <a:endParaRPr lang="nb-NO"/>
          </a:p>
        </p:txBody>
      </p:sp>
      <p:sp>
        <p:nvSpPr>
          <p:cNvPr id="532482" name="Rectangle 2"/>
          <p:cNvSpPr>
            <a:spLocks noGrp="1" noChangeArrowheads="1"/>
          </p:cNvSpPr>
          <p:nvPr>
            <p:ph type="title"/>
          </p:nvPr>
        </p:nvSpPr>
        <p:spPr>
          <a:noFill/>
          <a:ln/>
        </p:spPr>
        <p:txBody>
          <a:bodyPr lIns="92075" tIns="46038" rIns="92075" bIns="46038"/>
          <a:lstStyle/>
          <a:p>
            <a:r>
              <a:rPr lang="en-US"/>
              <a:t>Oppsummering</a:t>
            </a:r>
          </a:p>
        </p:txBody>
      </p:sp>
      <p:grpSp>
        <p:nvGrpSpPr>
          <p:cNvPr id="2" name="Group 3"/>
          <p:cNvGrpSpPr>
            <a:grpSpLocks/>
          </p:cNvGrpSpPr>
          <p:nvPr/>
        </p:nvGrpSpPr>
        <p:grpSpPr bwMode="auto">
          <a:xfrm>
            <a:off x="1131888" y="1301750"/>
            <a:ext cx="1604962" cy="977900"/>
            <a:chOff x="772" y="1108"/>
            <a:chExt cx="1096" cy="616"/>
          </a:xfrm>
        </p:grpSpPr>
        <p:sp>
          <p:nvSpPr>
            <p:cNvPr id="532484" name="Rectangle 4"/>
            <p:cNvSpPr>
              <a:spLocks noChangeArrowheads="1"/>
            </p:cNvSpPr>
            <p:nvPr/>
          </p:nvSpPr>
          <p:spPr bwMode="auto">
            <a:xfrm>
              <a:off x="772" y="1108"/>
              <a:ext cx="1096" cy="616"/>
            </a:xfrm>
            <a:prstGeom prst="rect">
              <a:avLst/>
            </a:prstGeom>
            <a:solidFill>
              <a:schemeClr val="accent1"/>
            </a:solidFill>
            <a:ln w="12700">
              <a:solidFill>
                <a:schemeClr val="tx1"/>
              </a:solidFill>
              <a:miter lim="800000"/>
              <a:headEnd/>
              <a:tailEnd/>
            </a:ln>
            <a:effectLst/>
          </p:spPr>
          <p:txBody>
            <a:bodyPr wrap="none" anchor="ctr"/>
            <a:lstStyle/>
            <a:p>
              <a:endParaRPr lang="nb-NO"/>
            </a:p>
          </p:txBody>
        </p:sp>
        <p:sp>
          <p:nvSpPr>
            <p:cNvPr id="532485" name="Rectangle 5"/>
            <p:cNvSpPr>
              <a:spLocks noChangeArrowheads="1"/>
            </p:cNvSpPr>
            <p:nvPr/>
          </p:nvSpPr>
          <p:spPr bwMode="auto">
            <a:xfrm>
              <a:off x="806" y="1166"/>
              <a:ext cx="125" cy="192"/>
            </a:xfrm>
            <a:prstGeom prst="rect">
              <a:avLst/>
            </a:prstGeom>
            <a:noFill/>
            <a:ln w="9525">
              <a:noFill/>
              <a:miter lim="800000"/>
              <a:headEnd/>
              <a:tailEnd/>
            </a:ln>
            <a:effectLst/>
          </p:spPr>
          <p:txBody>
            <a:bodyPr wrap="none" lIns="92075" tIns="46038" rIns="92075" bIns="46038">
              <a:spAutoFit/>
            </a:bodyPr>
            <a:lstStyle/>
            <a:p>
              <a:pPr algn="l" eaLnBrk="0" hangingPunct="0"/>
              <a:endParaRPr lang="nb-NO" sz="1400"/>
            </a:p>
          </p:txBody>
        </p:sp>
      </p:grpSp>
      <p:grpSp>
        <p:nvGrpSpPr>
          <p:cNvPr id="3" name="Group 6"/>
          <p:cNvGrpSpPr>
            <a:grpSpLocks/>
          </p:cNvGrpSpPr>
          <p:nvPr/>
        </p:nvGrpSpPr>
        <p:grpSpPr bwMode="auto">
          <a:xfrm>
            <a:off x="3584575" y="1295400"/>
            <a:ext cx="1736731" cy="977900"/>
            <a:chOff x="2404" y="1108"/>
            <a:chExt cx="1096" cy="616"/>
          </a:xfrm>
        </p:grpSpPr>
        <p:sp>
          <p:nvSpPr>
            <p:cNvPr id="532487" name="Rectangle 7"/>
            <p:cNvSpPr>
              <a:spLocks noChangeArrowheads="1"/>
            </p:cNvSpPr>
            <p:nvPr/>
          </p:nvSpPr>
          <p:spPr bwMode="auto">
            <a:xfrm>
              <a:off x="2404" y="1108"/>
              <a:ext cx="1096" cy="616"/>
            </a:xfrm>
            <a:prstGeom prst="rect">
              <a:avLst/>
            </a:prstGeom>
            <a:solidFill>
              <a:schemeClr val="accent1"/>
            </a:solidFill>
            <a:ln w="12700">
              <a:solidFill>
                <a:schemeClr val="tx1"/>
              </a:solidFill>
              <a:miter lim="800000"/>
              <a:headEnd/>
              <a:tailEnd/>
            </a:ln>
            <a:effectLst/>
          </p:spPr>
          <p:txBody>
            <a:bodyPr wrap="none" anchor="ctr"/>
            <a:lstStyle/>
            <a:p>
              <a:endParaRPr lang="nb-NO" sz="1100"/>
            </a:p>
          </p:txBody>
        </p:sp>
        <p:sp>
          <p:nvSpPr>
            <p:cNvPr id="532488" name="Rectangle 8"/>
            <p:cNvSpPr>
              <a:spLocks noChangeArrowheads="1"/>
            </p:cNvSpPr>
            <p:nvPr/>
          </p:nvSpPr>
          <p:spPr bwMode="auto">
            <a:xfrm>
              <a:off x="2438" y="1166"/>
              <a:ext cx="789" cy="378"/>
            </a:xfrm>
            <a:prstGeom prst="rect">
              <a:avLst/>
            </a:prstGeom>
            <a:noFill/>
            <a:ln w="9525">
              <a:noFill/>
              <a:miter lim="800000"/>
              <a:headEnd/>
              <a:tailEnd/>
            </a:ln>
            <a:effectLst/>
          </p:spPr>
          <p:txBody>
            <a:bodyPr wrap="none" lIns="92075" tIns="46038" rIns="92075" bIns="46038">
              <a:spAutoFit/>
            </a:bodyPr>
            <a:lstStyle/>
            <a:p>
              <a:pPr algn="l" eaLnBrk="0" hangingPunct="0"/>
              <a:r>
                <a:rPr lang="en-US" sz="1100" dirty="0" err="1"/>
                <a:t>Vurdere</a:t>
              </a:r>
              <a:r>
                <a:rPr lang="en-US" sz="1100" dirty="0"/>
                <a:t> </a:t>
              </a:r>
            </a:p>
            <a:p>
              <a:pPr algn="l" eaLnBrk="0" hangingPunct="0"/>
              <a:r>
                <a:rPr lang="en-US" sz="1100" dirty="0" err="1"/>
                <a:t>kompleksitet</a:t>
              </a:r>
              <a:r>
                <a:rPr lang="en-US" sz="1100" dirty="0"/>
                <a:t> </a:t>
              </a:r>
            </a:p>
            <a:p>
              <a:pPr algn="l" eaLnBrk="0" hangingPunct="0"/>
              <a:r>
                <a:rPr lang="en-US" sz="1100" dirty="0" err="1"/>
                <a:t>og</a:t>
              </a:r>
              <a:r>
                <a:rPr lang="en-US" sz="1100" dirty="0"/>
                <a:t> </a:t>
              </a:r>
              <a:r>
                <a:rPr lang="en-US" sz="1100" dirty="0" err="1"/>
                <a:t>ressursbehov</a:t>
              </a:r>
              <a:endParaRPr lang="en-US" sz="1100" dirty="0"/>
            </a:p>
          </p:txBody>
        </p:sp>
      </p:grpSp>
      <p:grpSp>
        <p:nvGrpSpPr>
          <p:cNvPr id="4" name="Group 9"/>
          <p:cNvGrpSpPr>
            <a:grpSpLocks/>
          </p:cNvGrpSpPr>
          <p:nvPr/>
        </p:nvGrpSpPr>
        <p:grpSpPr bwMode="auto">
          <a:xfrm>
            <a:off x="5994400" y="1301750"/>
            <a:ext cx="1604963" cy="977900"/>
            <a:chOff x="4036" y="1108"/>
            <a:chExt cx="1096" cy="616"/>
          </a:xfrm>
        </p:grpSpPr>
        <p:sp>
          <p:nvSpPr>
            <p:cNvPr id="532490" name="Rectangle 10"/>
            <p:cNvSpPr>
              <a:spLocks noChangeArrowheads="1"/>
            </p:cNvSpPr>
            <p:nvPr/>
          </p:nvSpPr>
          <p:spPr bwMode="auto">
            <a:xfrm>
              <a:off x="4036" y="1108"/>
              <a:ext cx="1096" cy="616"/>
            </a:xfrm>
            <a:prstGeom prst="rect">
              <a:avLst/>
            </a:prstGeom>
            <a:solidFill>
              <a:schemeClr val="accent1"/>
            </a:solidFill>
            <a:ln w="12700">
              <a:solidFill>
                <a:schemeClr val="tx1"/>
              </a:solidFill>
              <a:miter lim="800000"/>
              <a:headEnd/>
              <a:tailEnd/>
            </a:ln>
            <a:effectLst/>
          </p:spPr>
          <p:txBody>
            <a:bodyPr wrap="none" anchor="ctr"/>
            <a:lstStyle/>
            <a:p>
              <a:endParaRPr lang="nb-NO" sz="1100"/>
            </a:p>
          </p:txBody>
        </p:sp>
        <p:sp>
          <p:nvSpPr>
            <p:cNvPr id="532491" name="Rectangle 11"/>
            <p:cNvSpPr>
              <a:spLocks noChangeArrowheads="1"/>
            </p:cNvSpPr>
            <p:nvPr/>
          </p:nvSpPr>
          <p:spPr bwMode="auto">
            <a:xfrm>
              <a:off x="4070" y="1166"/>
              <a:ext cx="790" cy="272"/>
            </a:xfrm>
            <a:prstGeom prst="rect">
              <a:avLst/>
            </a:prstGeom>
            <a:noFill/>
            <a:ln w="9525">
              <a:noFill/>
              <a:miter lim="800000"/>
              <a:headEnd/>
              <a:tailEnd/>
            </a:ln>
            <a:effectLst/>
          </p:spPr>
          <p:txBody>
            <a:bodyPr wrap="none" lIns="92075" tIns="46038" rIns="92075" bIns="46038">
              <a:spAutoFit/>
            </a:bodyPr>
            <a:lstStyle/>
            <a:p>
              <a:pPr algn="l" eaLnBrk="0" hangingPunct="0"/>
              <a:r>
                <a:rPr lang="en-US" sz="1100"/>
                <a:t>Vurdere</a:t>
              </a:r>
            </a:p>
            <a:p>
              <a:pPr algn="l" eaLnBrk="0" hangingPunct="0"/>
              <a:r>
                <a:rPr lang="en-US" sz="1100"/>
                <a:t> internkontroll</a:t>
              </a:r>
            </a:p>
          </p:txBody>
        </p:sp>
      </p:grpSp>
      <p:sp>
        <p:nvSpPr>
          <p:cNvPr id="532492" name="AutoShape 12"/>
          <p:cNvSpPr>
            <a:spLocks noChangeArrowheads="1"/>
          </p:cNvSpPr>
          <p:nvPr/>
        </p:nvSpPr>
        <p:spPr bwMode="auto">
          <a:xfrm>
            <a:off x="3452813" y="2673350"/>
            <a:ext cx="1746250" cy="1511300"/>
          </a:xfrm>
          <a:prstGeom prst="diamond">
            <a:avLst/>
          </a:prstGeom>
          <a:solidFill>
            <a:schemeClr val="accent1"/>
          </a:solidFill>
          <a:ln w="12700">
            <a:solidFill>
              <a:schemeClr val="tx1"/>
            </a:solidFill>
            <a:miter lim="800000"/>
            <a:headEnd/>
            <a:tailEnd/>
          </a:ln>
          <a:effectLst/>
        </p:spPr>
        <p:txBody>
          <a:bodyPr wrap="none" anchor="ctr"/>
          <a:lstStyle/>
          <a:p>
            <a:endParaRPr lang="nb-NO"/>
          </a:p>
        </p:txBody>
      </p:sp>
      <p:grpSp>
        <p:nvGrpSpPr>
          <p:cNvPr id="5" name="Group 13"/>
          <p:cNvGrpSpPr>
            <a:grpSpLocks/>
          </p:cNvGrpSpPr>
          <p:nvPr/>
        </p:nvGrpSpPr>
        <p:grpSpPr bwMode="auto">
          <a:xfrm>
            <a:off x="1281113" y="2901950"/>
            <a:ext cx="1606550" cy="977900"/>
            <a:chOff x="820" y="2116"/>
            <a:chExt cx="1096" cy="616"/>
          </a:xfrm>
        </p:grpSpPr>
        <p:sp>
          <p:nvSpPr>
            <p:cNvPr id="532494" name="Rectangle 14"/>
            <p:cNvSpPr>
              <a:spLocks noChangeArrowheads="1"/>
            </p:cNvSpPr>
            <p:nvPr/>
          </p:nvSpPr>
          <p:spPr bwMode="auto">
            <a:xfrm>
              <a:off x="820" y="2116"/>
              <a:ext cx="1096" cy="616"/>
            </a:xfrm>
            <a:prstGeom prst="rect">
              <a:avLst/>
            </a:prstGeom>
            <a:solidFill>
              <a:schemeClr val="accent1"/>
            </a:solidFill>
            <a:ln w="12700">
              <a:solidFill>
                <a:schemeClr val="tx1"/>
              </a:solidFill>
              <a:miter lim="800000"/>
              <a:headEnd/>
              <a:tailEnd/>
            </a:ln>
            <a:effectLst/>
          </p:spPr>
          <p:txBody>
            <a:bodyPr wrap="none" anchor="ctr"/>
            <a:lstStyle/>
            <a:p>
              <a:endParaRPr lang="nb-NO" sz="1100"/>
            </a:p>
          </p:txBody>
        </p:sp>
        <p:sp>
          <p:nvSpPr>
            <p:cNvPr id="532495" name="Rectangle 15"/>
            <p:cNvSpPr>
              <a:spLocks noChangeArrowheads="1"/>
            </p:cNvSpPr>
            <p:nvPr/>
          </p:nvSpPr>
          <p:spPr bwMode="auto">
            <a:xfrm>
              <a:off x="854" y="2174"/>
              <a:ext cx="647" cy="272"/>
            </a:xfrm>
            <a:prstGeom prst="rect">
              <a:avLst/>
            </a:prstGeom>
            <a:noFill/>
            <a:ln w="9525">
              <a:noFill/>
              <a:miter lim="800000"/>
              <a:headEnd/>
              <a:tailEnd/>
            </a:ln>
            <a:effectLst/>
          </p:spPr>
          <p:txBody>
            <a:bodyPr wrap="none" lIns="92075" tIns="46038" rIns="92075" bIns="46038">
              <a:spAutoFit/>
            </a:bodyPr>
            <a:lstStyle/>
            <a:p>
              <a:pPr algn="l" eaLnBrk="0" hangingPunct="0"/>
              <a:r>
                <a:rPr lang="en-US" sz="1100"/>
                <a:t>Identifisere</a:t>
              </a:r>
            </a:p>
            <a:p>
              <a:pPr algn="l" eaLnBrk="0" hangingPunct="0"/>
              <a:r>
                <a:rPr lang="en-US" sz="1100"/>
                <a:t> kontroller</a:t>
              </a:r>
            </a:p>
          </p:txBody>
        </p:sp>
      </p:grpSp>
      <p:sp>
        <p:nvSpPr>
          <p:cNvPr id="532496" name="Rectangle 16"/>
          <p:cNvSpPr>
            <a:spLocks noChangeArrowheads="1"/>
          </p:cNvSpPr>
          <p:nvPr/>
        </p:nvSpPr>
        <p:spPr bwMode="auto">
          <a:xfrm>
            <a:off x="3722688" y="3146425"/>
            <a:ext cx="1471557" cy="431529"/>
          </a:xfrm>
          <a:prstGeom prst="rect">
            <a:avLst/>
          </a:prstGeom>
          <a:noFill/>
          <a:ln w="9525">
            <a:noFill/>
            <a:miter lim="800000"/>
            <a:headEnd/>
            <a:tailEnd/>
          </a:ln>
          <a:effectLst/>
        </p:spPr>
        <p:txBody>
          <a:bodyPr wrap="none" lIns="92075" tIns="46038" rIns="92075" bIns="46038">
            <a:spAutoFit/>
          </a:bodyPr>
          <a:lstStyle/>
          <a:p>
            <a:pPr algn="l" eaLnBrk="0" hangingPunct="0"/>
            <a:r>
              <a:rPr lang="en-US" sz="1100"/>
              <a:t>IT-avhengig</a:t>
            </a:r>
          </a:p>
          <a:p>
            <a:pPr algn="l" eaLnBrk="0" hangingPunct="0"/>
            <a:r>
              <a:rPr lang="en-US" sz="1100"/>
              <a:t>eller programmert?</a:t>
            </a:r>
          </a:p>
        </p:txBody>
      </p:sp>
      <p:sp>
        <p:nvSpPr>
          <p:cNvPr id="532497" name="Rectangle 17"/>
          <p:cNvSpPr>
            <a:spLocks noChangeArrowheads="1"/>
          </p:cNvSpPr>
          <p:nvPr/>
        </p:nvSpPr>
        <p:spPr bwMode="auto">
          <a:xfrm>
            <a:off x="3783013" y="4167188"/>
            <a:ext cx="378309" cy="308419"/>
          </a:xfrm>
          <a:prstGeom prst="rect">
            <a:avLst/>
          </a:prstGeom>
          <a:noFill/>
          <a:ln w="9525">
            <a:noFill/>
            <a:miter lim="800000"/>
            <a:headEnd/>
            <a:tailEnd/>
          </a:ln>
          <a:effectLst/>
        </p:spPr>
        <p:txBody>
          <a:bodyPr wrap="none" lIns="92075" tIns="46038" rIns="92075" bIns="46038">
            <a:spAutoFit/>
          </a:bodyPr>
          <a:lstStyle/>
          <a:p>
            <a:pPr algn="l" eaLnBrk="0" hangingPunct="0"/>
            <a:r>
              <a:rPr lang="en-US">
                <a:solidFill>
                  <a:schemeClr val="tx1"/>
                </a:solidFill>
              </a:rPr>
              <a:t>Ja</a:t>
            </a:r>
          </a:p>
        </p:txBody>
      </p:sp>
      <p:sp>
        <p:nvSpPr>
          <p:cNvPr id="532498" name="Rectangle 18"/>
          <p:cNvSpPr>
            <a:spLocks noChangeArrowheads="1"/>
          </p:cNvSpPr>
          <p:nvPr/>
        </p:nvSpPr>
        <p:spPr bwMode="auto">
          <a:xfrm>
            <a:off x="5191125" y="3481388"/>
            <a:ext cx="461665" cy="308419"/>
          </a:xfrm>
          <a:prstGeom prst="rect">
            <a:avLst/>
          </a:prstGeom>
          <a:noFill/>
          <a:ln w="9525">
            <a:noFill/>
            <a:miter lim="800000"/>
            <a:headEnd/>
            <a:tailEnd/>
          </a:ln>
          <a:effectLst/>
        </p:spPr>
        <p:txBody>
          <a:bodyPr wrap="none" lIns="92075" tIns="46038" rIns="92075" bIns="46038">
            <a:spAutoFit/>
          </a:bodyPr>
          <a:lstStyle/>
          <a:p>
            <a:pPr algn="l" eaLnBrk="0" hangingPunct="0"/>
            <a:r>
              <a:rPr lang="en-US" dirty="0" err="1">
                <a:solidFill>
                  <a:schemeClr val="tx1"/>
                </a:solidFill>
              </a:rPr>
              <a:t>Nei</a:t>
            </a:r>
            <a:endParaRPr lang="en-US" dirty="0">
              <a:solidFill>
                <a:schemeClr val="tx1"/>
              </a:solidFill>
            </a:endParaRPr>
          </a:p>
        </p:txBody>
      </p:sp>
      <p:grpSp>
        <p:nvGrpSpPr>
          <p:cNvPr id="6" name="Group 19"/>
          <p:cNvGrpSpPr>
            <a:grpSpLocks/>
          </p:cNvGrpSpPr>
          <p:nvPr/>
        </p:nvGrpSpPr>
        <p:grpSpPr bwMode="auto">
          <a:xfrm>
            <a:off x="3592517" y="4652963"/>
            <a:ext cx="1606551" cy="977900"/>
            <a:chOff x="2452" y="3219"/>
            <a:chExt cx="1096" cy="616"/>
          </a:xfrm>
        </p:grpSpPr>
        <p:sp>
          <p:nvSpPr>
            <p:cNvPr id="532500" name="Rectangle 20"/>
            <p:cNvSpPr>
              <a:spLocks noChangeArrowheads="1"/>
            </p:cNvSpPr>
            <p:nvPr/>
          </p:nvSpPr>
          <p:spPr bwMode="auto">
            <a:xfrm>
              <a:off x="2452" y="3219"/>
              <a:ext cx="1096" cy="616"/>
            </a:xfrm>
            <a:prstGeom prst="rect">
              <a:avLst/>
            </a:prstGeom>
            <a:solidFill>
              <a:schemeClr val="accent1"/>
            </a:solidFill>
            <a:ln w="12700">
              <a:solidFill>
                <a:schemeClr val="tx1"/>
              </a:solidFill>
              <a:miter lim="800000"/>
              <a:headEnd/>
              <a:tailEnd/>
            </a:ln>
            <a:effectLst/>
          </p:spPr>
          <p:txBody>
            <a:bodyPr wrap="none" anchor="ctr"/>
            <a:lstStyle/>
            <a:p>
              <a:endParaRPr lang="nb-NO" sz="1100"/>
            </a:p>
          </p:txBody>
        </p:sp>
        <p:sp>
          <p:nvSpPr>
            <p:cNvPr id="532501" name="Rectangle 21"/>
            <p:cNvSpPr>
              <a:spLocks noChangeArrowheads="1"/>
            </p:cNvSpPr>
            <p:nvPr/>
          </p:nvSpPr>
          <p:spPr bwMode="auto">
            <a:xfrm>
              <a:off x="2486" y="3277"/>
              <a:ext cx="924" cy="272"/>
            </a:xfrm>
            <a:prstGeom prst="rect">
              <a:avLst/>
            </a:prstGeom>
            <a:noFill/>
            <a:ln w="9525">
              <a:noFill/>
              <a:miter lim="800000"/>
              <a:headEnd/>
              <a:tailEnd/>
            </a:ln>
            <a:effectLst/>
          </p:spPr>
          <p:txBody>
            <a:bodyPr wrap="none" lIns="92075" tIns="46038" rIns="92075" bIns="46038">
              <a:spAutoFit/>
            </a:bodyPr>
            <a:lstStyle/>
            <a:p>
              <a:pPr algn="l" eaLnBrk="0" hangingPunct="0"/>
              <a:r>
                <a:rPr lang="en-US" sz="1100" dirty="0" err="1" smtClean="0"/>
                <a:t>Vurder</a:t>
              </a:r>
              <a:r>
                <a:rPr lang="en-US" sz="1100" dirty="0" smtClean="0"/>
                <a:t> </a:t>
              </a:r>
              <a:r>
                <a:rPr lang="en-US" sz="1100" dirty="0" err="1" smtClean="0"/>
                <a:t>generelle</a:t>
              </a:r>
              <a:r>
                <a:rPr lang="en-US" sz="1100" dirty="0" smtClean="0"/>
                <a:t> </a:t>
              </a:r>
            </a:p>
            <a:p>
              <a:pPr algn="l" eaLnBrk="0" hangingPunct="0"/>
              <a:r>
                <a:rPr lang="en-US" sz="1100" dirty="0" smtClean="0"/>
                <a:t>IT-</a:t>
              </a:r>
              <a:r>
                <a:rPr lang="en-US" sz="1100" dirty="0" err="1" smtClean="0"/>
                <a:t>kontroller</a:t>
              </a:r>
              <a:endParaRPr lang="en-US" sz="1100" dirty="0"/>
            </a:p>
          </p:txBody>
        </p:sp>
      </p:grpSp>
      <p:grpSp>
        <p:nvGrpSpPr>
          <p:cNvPr id="7" name="Group 22"/>
          <p:cNvGrpSpPr>
            <a:grpSpLocks/>
          </p:cNvGrpSpPr>
          <p:nvPr/>
        </p:nvGrpSpPr>
        <p:grpSpPr bwMode="auto">
          <a:xfrm>
            <a:off x="5915025" y="2901950"/>
            <a:ext cx="1604963" cy="977900"/>
            <a:chOff x="4036" y="2116"/>
            <a:chExt cx="1096" cy="616"/>
          </a:xfrm>
        </p:grpSpPr>
        <p:sp>
          <p:nvSpPr>
            <p:cNvPr id="532503" name="Rectangle 23"/>
            <p:cNvSpPr>
              <a:spLocks noChangeArrowheads="1"/>
            </p:cNvSpPr>
            <p:nvPr/>
          </p:nvSpPr>
          <p:spPr bwMode="auto">
            <a:xfrm>
              <a:off x="4036" y="2116"/>
              <a:ext cx="1096" cy="616"/>
            </a:xfrm>
            <a:prstGeom prst="rect">
              <a:avLst/>
            </a:prstGeom>
            <a:solidFill>
              <a:schemeClr val="accent1"/>
            </a:solidFill>
            <a:ln w="12700">
              <a:solidFill>
                <a:schemeClr val="tx1"/>
              </a:solidFill>
              <a:miter lim="800000"/>
              <a:headEnd/>
              <a:tailEnd/>
            </a:ln>
            <a:effectLst/>
          </p:spPr>
          <p:txBody>
            <a:bodyPr wrap="none" anchor="ctr"/>
            <a:lstStyle/>
            <a:p>
              <a:endParaRPr lang="nb-NO" sz="1100"/>
            </a:p>
          </p:txBody>
        </p:sp>
        <p:sp>
          <p:nvSpPr>
            <p:cNvPr id="532504" name="Rectangle 24"/>
            <p:cNvSpPr>
              <a:spLocks noChangeArrowheads="1"/>
            </p:cNvSpPr>
            <p:nvPr/>
          </p:nvSpPr>
          <p:spPr bwMode="auto">
            <a:xfrm>
              <a:off x="4070" y="2174"/>
              <a:ext cx="948" cy="378"/>
            </a:xfrm>
            <a:prstGeom prst="rect">
              <a:avLst/>
            </a:prstGeom>
            <a:noFill/>
            <a:ln w="9525">
              <a:noFill/>
              <a:miter lim="800000"/>
              <a:headEnd/>
              <a:tailEnd/>
            </a:ln>
            <a:effectLst/>
          </p:spPr>
          <p:txBody>
            <a:bodyPr wrap="none" lIns="92075" tIns="46038" rIns="92075" bIns="46038">
              <a:spAutoFit/>
            </a:bodyPr>
            <a:lstStyle/>
            <a:p>
              <a:pPr algn="l" eaLnBrk="0" hangingPunct="0"/>
              <a:r>
                <a:rPr lang="en-US" sz="1100" dirty="0" err="1"/>
                <a:t>Teste</a:t>
              </a:r>
              <a:r>
                <a:rPr lang="en-US" sz="1100" dirty="0"/>
                <a:t> </a:t>
              </a:r>
              <a:r>
                <a:rPr lang="en-US" sz="1100" dirty="0" err="1" smtClean="0"/>
                <a:t>kontroller</a:t>
              </a:r>
              <a:r>
                <a:rPr lang="en-US" sz="1100" dirty="0" smtClean="0"/>
                <a:t>,</a:t>
              </a:r>
            </a:p>
            <a:p>
              <a:pPr algn="l" eaLnBrk="0" hangingPunct="0"/>
              <a:r>
                <a:rPr lang="en-US" sz="1100" dirty="0" err="1" smtClean="0"/>
                <a:t>ev</a:t>
              </a:r>
              <a:r>
                <a:rPr lang="en-US" sz="1100" dirty="0" smtClean="0"/>
                <a:t>. </a:t>
              </a:r>
              <a:r>
                <a:rPr lang="en-US" sz="1100" dirty="0" err="1" smtClean="0"/>
                <a:t>inkl</a:t>
              </a:r>
              <a:r>
                <a:rPr lang="en-US" sz="1100" dirty="0" smtClean="0"/>
                <a:t> </a:t>
              </a:r>
              <a:r>
                <a:rPr lang="en-US" sz="1100" dirty="0" err="1" smtClean="0"/>
                <a:t>generelle</a:t>
              </a:r>
              <a:r>
                <a:rPr lang="en-US" sz="1100" dirty="0" smtClean="0"/>
                <a:t> </a:t>
              </a:r>
            </a:p>
            <a:p>
              <a:pPr algn="l" eaLnBrk="0" hangingPunct="0"/>
              <a:r>
                <a:rPr lang="en-US" sz="1100" dirty="0" smtClean="0"/>
                <a:t>IT-</a:t>
              </a:r>
              <a:r>
                <a:rPr lang="en-US" sz="1100" dirty="0" err="1" smtClean="0"/>
                <a:t>kontroller</a:t>
              </a:r>
              <a:endParaRPr lang="en-US" sz="1100" dirty="0"/>
            </a:p>
          </p:txBody>
        </p:sp>
      </p:grpSp>
      <p:sp>
        <p:nvSpPr>
          <p:cNvPr id="532505" name="Rectangle 25"/>
          <p:cNvSpPr>
            <a:spLocks noChangeArrowheads="1"/>
          </p:cNvSpPr>
          <p:nvPr/>
        </p:nvSpPr>
        <p:spPr bwMode="auto">
          <a:xfrm>
            <a:off x="758825" y="4014788"/>
            <a:ext cx="2698750" cy="366712"/>
          </a:xfrm>
          <a:prstGeom prst="rect">
            <a:avLst/>
          </a:prstGeom>
          <a:noFill/>
          <a:ln w="9525">
            <a:noFill/>
            <a:miter lim="800000"/>
            <a:headEnd/>
            <a:tailEnd/>
          </a:ln>
          <a:effectLst/>
        </p:spPr>
        <p:txBody>
          <a:bodyPr wrap="none" lIns="92075" tIns="46038" rIns="92075" bIns="46038">
            <a:spAutoFit/>
          </a:bodyPr>
          <a:lstStyle/>
          <a:p>
            <a:pPr algn="l" eaLnBrk="0" hangingPunct="0"/>
            <a:r>
              <a:rPr lang="en-US"/>
              <a:t>Mot regnskapspåstander</a:t>
            </a:r>
          </a:p>
        </p:txBody>
      </p:sp>
      <p:sp>
        <p:nvSpPr>
          <p:cNvPr id="532506" name="Rectangle 26"/>
          <p:cNvSpPr>
            <a:spLocks noChangeArrowheads="1"/>
          </p:cNvSpPr>
          <p:nvPr/>
        </p:nvSpPr>
        <p:spPr bwMode="auto">
          <a:xfrm>
            <a:off x="3362325" y="5691188"/>
            <a:ext cx="2178050" cy="366712"/>
          </a:xfrm>
          <a:prstGeom prst="rect">
            <a:avLst/>
          </a:prstGeom>
          <a:noFill/>
          <a:ln w="9525">
            <a:noFill/>
            <a:miter lim="800000"/>
            <a:headEnd/>
            <a:tailEnd/>
          </a:ln>
          <a:effectLst/>
        </p:spPr>
        <p:txBody>
          <a:bodyPr wrap="none" lIns="92075" tIns="46038" rIns="92075" bIns="46038">
            <a:spAutoFit/>
          </a:bodyPr>
          <a:lstStyle/>
          <a:p>
            <a:pPr algn="l" eaLnBrk="0" hangingPunct="0"/>
            <a:r>
              <a:rPr lang="en-US"/>
              <a:t>Generelle kontroller</a:t>
            </a:r>
          </a:p>
        </p:txBody>
      </p:sp>
      <p:sp>
        <p:nvSpPr>
          <p:cNvPr id="532508" name="Line 28"/>
          <p:cNvSpPr>
            <a:spLocks noChangeShapeType="1"/>
          </p:cNvSpPr>
          <p:nvPr/>
        </p:nvSpPr>
        <p:spPr bwMode="auto">
          <a:xfrm>
            <a:off x="2743200" y="1828800"/>
            <a:ext cx="849313" cy="0"/>
          </a:xfrm>
          <a:prstGeom prst="line">
            <a:avLst/>
          </a:prstGeom>
          <a:noFill/>
          <a:ln w="12700">
            <a:solidFill>
              <a:schemeClr val="tx1"/>
            </a:solidFill>
            <a:round/>
            <a:headEnd type="none" w="sm" len="sm"/>
            <a:tailEnd type="none" w="sm" len="sm"/>
          </a:ln>
          <a:effectLst/>
        </p:spPr>
        <p:txBody>
          <a:bodyPr/>
          <a:lstStyle/>
          <a:p>
            <a:endParaRPr lang="nb-NO"/>
          </a:p>
        </p:txBody>
      </p:sp>
      <p:sp>
        <p:nvSpPr>
          <p:cNvPr id="532509" name="Line 29"/>
          <p:cNvSpPr>
            <a:spLocks noChangeShapeType="1"/>
          </p:cNvSpPr>
          <p:nvPr/>
        </p:nvSpPr>
        <p:spPr bwMode="auto">
          <a:xfrm flipV="1">
            <a:off x="5321306" y="1752600"/>
            <a:ext cx="673094" cy="0"/>
          </a:xfrm>
          <a:prstGeom prst="line">
            <a:avLst/>
          </a:prstGeom>
          <a:noFill/>
          <a:ln w="12700">
            <a:solidFill>
              <a:schemeClr val="tx1"/>
            </a:solidFill>
            <a:round/>
            <a:headEnd type="none" w="sm" len="sm"/>
            <a:tailEnd type="none" w="sm" len="sm"/>
          </a:ln>
          <a:effectLst/>
        </p:spPr>
        <p:txBody>
          <a:bodyPr/>
          <a:lstStyle/>
          <a:p>
            <a:endParaRPr lang="nb-NO"/>
          </a:p>
        </p:txBody>
      </p:sp>
      <p:sp>
        <p:nvSpPr>
          <p:cNvPr id="532510" name="Line 30"/>
          <p:cNvSpPr>
            <a:spLocks noChangeShapeType="1"/>
          </p:cNvSpPr>
          <p:nvPr/>
        </p:nvSpPr>
        <p:spPr bwMode="auto">
          <a:xfrm>
            <a:off x="7599363" y="1752600"/>
            <a:ext cx="561975" cy="0"/>
          </a:xfrm>
          <a:prstGeom prst="line">
            <a:avLst/>
          </a:prstGeom>
          <a:noFill/>
          <a:ln w="12700">
            <a:solidFill>
              <a:schemeClr val="tx1"/>
            </a:solidFill>
            <a:round/>
            <a:headEnd type="none" w="sm" len="sm"/>
            <a:tailEnd type="none" w="sm" len="sm"/>
          </a:ln>
          <a:effectLst/>
        </p:spPr>
        <p:txBody>
          <a:bodyPr/>
          <a:lstStyle/>
          <a:p>
            <a:endParaRPr lang="nb-NO"/>
          </a:p>
        </p:txBody>
      </p:sp>
      <p:sp>
        <p:nvSpPr>
          <p:cNvPr id="532511" name="Line 31"/>
          <p:cNvSpPr>
            <a:spLocks noChangeShapeType="1"/>
          </p:cNvSpPr>
          <p:nvPr/>
        </p:nvSpPr>
        <p:spPr bwMode="auto">
          <a:xfrm>
            <a:off x="788988" y="3429000"/>
            <a:ext cx="492125" cy="0"/>
          </a:xfrm>
          <a:prstGeom prst="line">
            <a:avLst/>
          </a:prstGeom>
          <a:noFill/>
          <a:ln w="12700">
            <a:solidFill>
              <a:schemeClr val="tx1"/>
            </a:solidFill>
            <a:round/>
            <a:headEnd type="none" w="sm" len="sm"/>
            <a:tailEnd type="none" w="sm" len="sm"/>
          </a:ln>
          <a:effectLst/>
        </p:spPr>
        <p:txBody>
          <a:bodyPr/>
          <a:lstStyle/>
          <a:p>
            <a:endParaRPr lang="nb-NO"/>
          </a:p>
        </p:txBody>
      </p:sp>
      <p:sp>
        <p:nvSpPr>
          <p:cNvPr id="532512" name="Line 32"/>
          <p:cNvSpPr>
            <a:spLocks noChangeShapeType="1"/>
          </p:cNvSpPr>
          <p:nvPr/>
        </p:nvSpPr>
        <p:spPr bwMode="auto">
          <a:xfrm>
            <a:off x="2887663" y="3425554"/>
            <a:ext cx="558800" cy="3446"/>
          </a:xfrm>
          <a:prstGeom prst="line">
            <a:avLst/>
          </a:prstGeom>
          <a:noFill/>
          <a:ln w="12700">
            <a:solidFill>
              <a:schemeClr val="tx1"/>
            </a:solidFill>
            <a:round/>
            <a:headEnd type="none" w="sm" len="sm"/>
            <a:tailEnd type="none" w="sm" len="sm"/>
          </a:ln>
          <a:effectLst/>
        </p:spPr>
        <p:txBody>
          <a:bodyPr/>
          <a:lstStyle/>
          <a:p>
            <a:endParaRPr lang="nb-NO"/>
          </a:p>
        </p:txBody>
      </p:sp>
      <p:sp>
        <p:nvSpPr>
          <p:cNvPr id="532513" name="Line 33"/>
          <p:cNvSpPr>
            <a:spLocks noChangeShapeType="1"/>
          </p:cNvSpPr>
          <p:nvPr/>
        </p:nvSpPr>
        <p:spPr bwMode="auto">
          <a:xfrm>
            <a:off x="5205413" y="3429000"/>
            <a:ext cx="703262" cy="0"/>
          </a:xfrm>
          <a:prstGeom prst="line">
            <a:avLst/>
          </a:prstGeom>
          <a:noFill/>
          <a:ln w="12700">
            <a:solidFill>
              <a:schemeClr val="tx1"/>
            </a:solidFill>
            <a:round/>
            <a:headEnd type="none" w="sm" len="sm"/>
            <a:tailEnd type="none" w="sm" len="sm"/>
          </a:ln>
          <a:effectLst/>
        </p:spPr>
        <p:txBody>
          <a:bodyPr/>
          <a:lstStyle/>
          <a:p>
            <a:endParaRPr lang="nb-NO"/>
          </a:p>
        </p:txBody>
      </p:sp>
      <p:sp>
        <p:nvSpPr>
          <p:cNvPr id="532514" name="Line 34"/>
          <p:cNvSpPr>
            <a:spLocks noChangeShapeType="1"/>
          </p:cNvSpPr>
          <p:nvPr/>
        </p:nvSpPr>
        <p:spPr bwMode="auto">
          <a:xfrm>
            <a:off x="4324651" y="4167188"/>
            <a:ext cx="0" cy="485775"/>
          </a:xfrm>
          <a:prstGeom prst="line">
            <a:avLst/>
          </a:prstGeom>
          <a:noFill/>
          <a:ln w="12700">
            <a:solidFill>
              <a:schemeClr val="tx1"/>
            </a:solidFill>
            <a:round/>
            <a:headEnd type="none" w="sm" len="sm"/>
            <a:tailEnd type="none" w="sm" len="sm"/>
          </a:ln>
          <a:effectLst/>
        </p:spPr>
        <p:txBody>
          <a:bodyPr/>
          <a:lstStyle/>
          <a:p>
            <a:endParaRPr lang="nb-NO"/>
          </a:p>
        </p:txBody>
      </p:sp>
      <p:sp>
        <p:nvSpPr>
          <p:cNvPr id="532515" name="Line 35"/>
          <p:cNvSpPr>
            <a:spLocks noChangeShapeType="1"/>
          </p:cNvSpPr>
          <p:nvPr/>
        </p:nvSpPr>
        <p:spPr bwMode="auto">
          <a:xfrm>
            <a:off x="5205413" y="5181600"/>
            <a:ext cx="1547812" cy="0"/>
          </a:xfrm>
          <a:prstGeom prst="line">
            <a:avLst/>
          </a:prstGeom>
          <a:noFill/>
          <a:ln w="12700">
            <a:solidFill>
              <a:schemeClr val="tx1"/>
            </a:solidFill>
            <a:round/>
            <a:headEnd type="none" w="sm" len="sm"/>
            <a:tailEnd type="none" w="sm" len="sm"/>
          </a:ln>
          <a:effectLst/>
        </p:spPr>
        <p:txBody>
          <a:bodyPr/>
          <a:lstStyle/>
          <a:p>
            <a:endParaRPr lang="nb-NO"/>
          </a:p>
        </p:txBody>
      </p:sp>
      <p:sp>
        <p:nvSpPr>
          <p:cNvPr id="532516" name="Line 36"/>
          <p:cNvSpPr>
            <a:spLocks noChangeShapeType="1"/>
          </p:cNvSpPr>
          <p:nvPr/>
        </p:nvSpPr>
        <p:spPr bwMode="auto">
          <a:xfrm flipV="1">
            <a:off x="6753225" y="3886200"/>
            <a:ext cx="0" cy="1295400"/>
          </a:xfrm>
          <a:prstGeom prst="line">
            <a:avLst/>
          </a:prstGeom>
          <a:noFill/>
          <a:ln w="12700">
            <a:solidFill>
              <a:schemeClr val="tx1"/>
            </a:solidFill>
            <a:round/>
            <a:headEnd type="none" w="sm" len="sm"/>
            <a:tailEnd type="none" w="sm" len="sm"/>
          </a:ln>
          <a:effectLst/>
        </p:spPr>
        <p:txBody>
          <a:bodyPr/>
          <a:lstStyle/>
          <a:p>
            <a:endParaRPr lang="nb-NO"/>
          </a:p>
        </p:txBody>
      </p:sp>
      <p:sp>
        <p:nvSpPr>
          <p:cNvPr id="532517" name="Rectangle 37"/>
          <p:cNvSpPr>
            <a:spLocks noChangeArrowheads="1"/>
          </p:cNvSpPr>
          <p:nvPr/>
        </p:nvSpPr>
        <p:spPr bwMode="auto">
          <a:xfrm>
            <a:off x="1195388" y="1341438"/>
            <a:ext cx="4572000" cy="433068"/>
          </a:xfrm>
          <a:prstGeom prst="rect">
            <a:avLst/>
          </a:prstGeom>
          <a:noFill/>
          <a:ln w="12700">
            <a:noFill/>
            <a:miter lim="800000"/>
            <a:headEnd type="none" w="sm" len="sm"/>
            <a:tailEnd type="none" w="sm" len="sm"/>
          </a:ln>
          <a:effectLst/>
        </p:spPr>
        <p:txBody>
          <a:bodyPr lIns="90000" tIns="46800" rIns="90000" bIns="46800">
            <a:spAutoFit/>
          </a:bodyPr>
          <a:lstStyle/>
          <a:p>
            <a:pPr algn="l" eaLnBrk="0" hangingPunct="0"/>
            <a:r>
              <a:rPr lang="en-US" sz="1100" dirty="0" err="1"/>
              <a:t>Innhente</a:t>
            </a:r>
            <a:r>
              <a:rPr lang="en-US" sz="1100" dirty="0"/>
              <a:t> </a:t>
            </a:r>
          </a:p>
          <a:p>
            <a:pPr algn="l" eaLnBrk="0" hangingPunct="0"/>
            <a:r>
              <a:rPr lang="en-US" sz="1100" dirty="0" err="1"/>
              <a:t>informasjon</a:t>
            </a:r>
            <a:endParaRPr lang="nb-NO" sz="11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idx="1"/>
          </p:nvPr>
        </p:nvSpPr>
        <p:spPr/>
        <p:txBody>
          <a:bodyPr/>
          <a:lstStyle/>
          <a:p>
            <a:pPr>
              <a:buFont typeface="Arial" pitchFamily="34" charset="0"/>
              <a:buChar char="•"/>
            </a:pPr>
            <a:r>
              <a:rPr lang="nb-NO" dirty="0" smtClean="0"/>
              <a:t>ISA 402 gjelder for revisor i brukerenheten</a:t>
            </a:r>
          </a:p>
          <a:p>
            <a:pPr>
              <a:buFont typeface="Arial" pitchFamily="34" charset="0"/>
              <a:buChar char="•"/>
            </a:pPr>
            <a:r>
              <a:rPr lang="nb-NO" dirty="0" smtClean="0"/>
              <a:t>ISA 402 har ingen egne krav til forståelse – det følger av ISA 315 og ISA 330, ev. øvrige standarder</a:t>
            </a:r>
          </a:p>
          <a:p>
            <a:pPr>
              <a:buFont typeface="Arial" pitchFamily="34" charset="0"/>
              <a:buChar char="•"/>
            </a:pPr>
            <a:r>
              <a:rPr lang="nb-NO" dirty="0" smtClean="0"/>
              <a:t>Uttalelse etter ISAE 3402 gis av revisor på oppdrag fra serviceorganisasjonen</a:t>
            </a:r>
          </a:p>
          <a:p>
            <a:pPr lvl="2">
              <a:buFont typeface="Arial" pitchFamily="34" charset="0"/>
              <a:buChar char="•"/>
            </a:pPr>
            <a:r>
              <a:rPr lang="nb-NO" dirty="0" smtClean="0"/>
              <a:t>Revisor i en brukerenhet har ikke instruksjonsrett som ved for eksempel revisjon av konsernregnskap</a:t>
            </a:r>
          </a:p>
          <a:p>
            <a:pPr lvl="2">
              <a:buFont typeface="Arial" pitchFamily="34" charset="0"/>
              <a:buChar char="•"/>
            </a:pPr>
            <a:r>
              <a:rPr lang="nb-NO" dirty="0" smtClean="0"/>
              <a:t>Uttalelse etter ISAE 3402 gis alltid og utelukkende på grunnlag av en beskrivelse utarbeidet av serviceorganisasjonen</a:t>
            </a:r>
            <a:endParaRPr lang="nb-NO" dirty="0"/>
          </a:p>
        </p:txBody>
      </p:sp>
      <p:sp>
        <p:nvSpPr>
          <p:cNvPr id="2" name="Tittel 1"/>
          <p:cNvSpPr>
            <a:spLocks noGrp="1"/>
          </p:cNvSpPr>
          <p:nvPr>
            <p:ph type="title" idx="4294967295"/>
          </p:nvPr>
        </p:nvSpPr>
        <p:spPr>
          <a:xfrm>
            <a:off x="912813" y="200025"/>
            <a:ext cx="8231187" cy="863600"/>
          </a:xfrm>
        </p:spPr>
        <p:txBody>
          <a:bodyPr/>
          <a:lstStyle/>
          <a:p>
            <a:r>
              <a:rPr lang="nb-NO" dirty="0" smtClean="0"/>
              <a:t>Noen få kommentarer om ISA 402/ISAE3402 - </a:t>
            </a:r>
            <a:r>
              <a:rPr lang="nb-NO" dirty="0" err="1" smtClean="0"/>
              <a:t>serviceorgansisasjoner</a:t>
            </a:r>
            <a:endParaRPr lang="nb-NO" dirty="0"/>
          </a:p>
        </p:txBody>
      </p:sp>
      <p:sp>
        <p:nvSpPr>
          <p:cNvPr id="4" name="Plassholder for bunntekst 3"/>
          <p:cNvSpPr>
            <a:spLocks noGrp="1"/>
          </p:cNvSpPr>
          <p:nvPr>
            <p:ph type="ftr" sz="quarter" idx="4294967295"/>
          </p:nvPr>
        </p:nvSpPr>
        <p:spPr>
          <a:xfrm>
            <a:off x="4991100" y="6413500"/>
            <a:ext cx="4152900" cy="184150"/>
          </a:xfrm>
        </p:spPr>
        <p:txBody>
          <a:bodyPr/>
          <a:lstStyle/>
          <a:p>
            <a:r>
              <a:rPr lang="nb-NO" smtClean="0"/>
              <a:t>Integrering av IT i revisjonen</a:t>
            </a:r>
            <a:endParaRPr lang="nb-NO" dirty="0"/>
          </a:p>
        </p:txBody>
      </p:sp>
      <p:sp>
        <p:nvSpPr>
          <p:cNvPr id="5" name="Plassholder for lysbildenummer 4"/>
          <p:cNvSpPr>
            <a:spLocks noGrp="1"/>
          </p:cNvSpPr>
          <p:nvPr>
            <p:ph type="sldNum" sz="quarter" idx="4294967295"/>
          </p:nvPr>
        </p:nvSpPr>
        <p:spPr>
          <a:xfrm>
            <a:off x="0" y="6413500"/>
            <a:ext cx="790575" cy="184150"/>
          </a:xfrm>
        </p:spPr>
        <p:txBody>
          <a:bodyPr/>
          <a:lstStyle/>
          <a:p>
            <a:r>
              <a:rPr lang="nb-NO" smtClean="0"/>
              <a:t>Side </a:t>
            </a:r>
            <a:fld id="{F600B6CB-4B11-466F-B095-056866B5DFD3}" type="slidenum">
              <a:rPr lang="nb-NO" smtClean="0"/>
              <a:pPr/>
              <a:t>56</a:t>
            </a:fld>
            <a:endParaRPr lang="nb-N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fld id="{9CB836DE-6699-4990-AE18-A7047093A48E}" type="datetime4">
              <a:rPr lang="nb-NO"/>
              <a:pPr/>
              <a:t>22. februar 2011</a:t>
            </a:fld>
            <a:endParaRPr lang="nb-NO"/>
          </a:p>
        </p:txBody>
      </p:sp>
      <p:sp>
        <p:nvSpPr>
          <p:cNvPr id="25" name="Footer Placeholder 3"/>
          <p:cNvSpPr>
            <a:spLocks noGrp="1"/>
          </p:cNvSpPr>
          <p:nvPr>
            <p:ph type="ftr" sz="quarter" idx="4294967295"/>
          </p:nvPr>
        </p:nvSpPr>
        <p:spPr>
          <a:xfrm>
            <a:off x="649288" y="6327775"/>
            <a:ext cx="6692900" cy="158750"/>
          </a:xfrm>
        </p:spPr>
        <p:txBody>
          <a:bodyPr/>
          <a:lstStyle/>
          <a:p>
            <a:r>
              <a:rPr lang="nb-NO" dirty="0" smtClean="0"/>
              <a:t>Integrering av IT i revisjonen</a:t>
            </a:r>
            <a:endParaRPr lang="nb-NO" dirty="0"/>
          </a:p>
        </p:txBody>
      </p:sp>
      <p:sp>
        <p:nvSpPr>
          <p:cNvPr id="26" name="Slide Number Placeholder 4"/>
          <p:cNvSpPr>
            <a:spLocks noGrp="1"/>
          </p:cNvSpPr>
          <p:nvPr>
            <p:ph type="sldNum" sz="quarter" idx="12"/>
          </p:nvPr>
        </p:nvSpPr>
        <p:spPr/>
        <p:txBody>
          <a:bodyPr/>
          <a:lstStyle/>
          <a:p>
            <a:r>
              <a:rPr lang="nb-NO"/>
              <a:t>Side </a:t>
            </a:r>
            <a:fld id="{D89790AE-6E4E-4BE1-A2B1-55C6BAA67752}" type="slidenum">
              <a:rPr lang="nb-NO"/>
              <a:pPr/>
              <a:t>6</a:t>
            </a:fld>
            <a:endParaRPr lang="nb-NO"/>
          </a:p>
        </p:txBody>
      </p:sp>
      <p:sp>
        <p:nvSpPr>
          <p:cNvPr id="487426" name="Rectangle 2"/>
          <p:cNvSpPr>
            <a:spLocks noGrp="1" noChangeArrowheads="1"/>
          </p:cNvSpPr>
          <p:nvPr>
            <p:ph type="title"/>
          </p:nvPr>
        </p:nvSpPr>
        <p:spPr>
          <a:noFill/>
          <a:ln/>
        </p:spPr>
        <p:txBody>
          <a:bodyPr lIns="92075" tIns="46038" rIns="92075" bIns="46038"/>
          <a:lstStyle/>
          <a:p>
            <a:r>
              <a:rPr lang="en-US" dirty="0" err="1"/>
              <a:t>Risikomodellen</a:t>
            </a:r>
            <a:r>
              <a:rPr lang="en-US" dirty="0"/>
              <a:t> – </a:t>
            </a:r>
            <a:r>
              <a:rPr lang="en-US" dirty="0" smtClean="0"/>
              <a:t>ISA </a:t>
            </a:r>
            <a:r>
              <a:rPr lang="en-US" dirty="0"/>
              <a:t>200</a:t>
            </a:r>
          </a:p>
        </p:txBody>
      </p:sp>
      <p:grpSp>
        <p:nvGrpSpPr>
          <p:cNvPr id="2" name="Group 3"/>
          <p:cNvGrpSpPr>
            <a:grpSpLocks/>
          </p:cNvGrpSpPr>
          <p:nvPr/>
        </p:nvGrpSpPr>
        <p:grpSpPr bwMode="auto">
          <a:xfrm>
            <a:off x="779463" y="2444750"/>
            <a:ext cx="1184275" cy="1206500"/>
            <a:chOff x="532" y="1540"/>
            <a:chExt cx="808" cy="760"/>
          </a:xfrm>
        </p:grpSpPr>
        <p:sp>
          <p:nvSpPr>
            <p:cNvPr id="487428" name="Rectangle 4"/>
            <p:cNvSpPr>
              <a:spLocks noChangeArrowheads="1"/>
            </p:cNvSpPr>
            <p:nvPr/>
          </p:nvSpPr>
          <p:spPr bwMode="auto">
            <a:xfrm>
              <a:off x="532" y="1540"/>
              <a:ext cx="808" cy="760"/>
            </a:xfrm>
            <a:prstGeom prst="rect">
              <a:avLst/>
            </a:prstGeom>
            <a:solidFill>
              <a:schemeClr val="accent1"/>
            </a:solidFill>
            <a:ln w="12700">
              <a:solidFill>
                <a:schemeClr val="tx1"/>
              </a:solidFill>
              <a:miter lim="800000"/>
              <a:headEnd/>
              <a:tailEnd/>
            </a:ln>
            <a:effectLst/>
          </p:spPr>
          <p:txBody>
            <a:bodyPr wrap="none" anchor="ctr"/>
            <a:lstStyle/>
            <a:p>
              <a:endParaRPr lang="nb-NO"/>
            </a:p>
          </p:txBody>
        </p:sp>
        <p:sp>
          <p:nvSpPr>
            <p:cNvPr id="487429" name="Rectangle 5"/>
            <p:cNvSpPr>
              <a:spLocks noChangeArrowheads="1"/>
            </p:cNvSpPr>
            <p:nvPr/>
          </p:nvSpPr>
          <p:spPr bwMode="auto">
            <a:xfrm>
              <a:off x="662" y="1766"/>
              <a:ext cx="308" cy="288"/>
            </a:xfrm>
            <a:prstGeom prst="rect">
              <a:avLst/>
            </a:prstGeom>
            <a:noFill/>
            <a:ln w="9525">
              <a:noFill/>
              <a:miter lim="800000"/>
              <a:headEnd/>
              <a:tailEnd/>
            </a:ln>
            <a:effectLst/>
          </p:spPr>
          <p:txBody>
            <a:bodyPr wrap="none" lIns="92075" tIns="46038" rIns="92075" bIns="46038">
              <a:spAutoFit/>
            </a:bodyPr>
            <a:lstStyle/>
            <a:p>
              <a:pPr algn="l" eaLnBrk="0" hangingPunct="0"/>
              <a:r>
                <a:rPr lang="en-US" sz="2400"/>
                <a:t>IR</a:t>
              </a:r>
            </a:p>
          </p:txBody>
        </p:sp>
      </p:grpSp>
      <p:grpSp>
        <p:nvGrpSpPr>
          <p:cNvPr id="3" name="Group 6"/>
          <p:cNvGrpSpPr>
            <a:grpSpLocks/>
          </p:cNvGrpSpPr>
          <p:nvPr/>
        </p:nvGrpSpPr>
        <p:grpSpPr bwMode="auto">
          <a:xfrm>
            <a:off x="2608263" y="2444750"/>
            <a:ext cx="1184275" cy="1206500"/>
            <a:chOff x="1780" y="1540"/>
            <a:chExt cx="808" cy="760"/>
          </a:xfrm>
        </p:grpSpPr>
        <p:sp>
          <p:nvSpPr>
            <p:cNvPr id="487431" name="Rectangle 7"/>
            <p:cNvSpPr>
              <a:spLocks noChangeArrowheads="1"/>
            </p:cNvSpPr>
            <p:nvPr/>
          </p:nvSpPr>
          <p:spPr bwMode="auto">
            <a:xfrm>
              <a:off x="1780" y="1540"/>
              <a:ext cx="808" cy="760"/>
            </a:xfrm>
            <a:prstGeom prst="rect">
              <a:avLst/>
            </a:prstGeom>
            <a:solidFill>
              <a:schemeClr val="accent1"/>
            </a:solidFill>
            <a:ln w="12700">
              <a:solidFill>
                <a:schemeClr val="tx1"/>
              </a:solidFill>
              <a:miter lim="800000"/>
              <a:headEnd/>
              <a:tailEnd/>
            </a:ln>
            <a:effectLst/>
          </p:spPr>
          <p:txBody>
            <a:bodyPr wrap="none" anchor="ctr"/>
            <a:lstStyle/>
            <a:p>
              <a:endParaRPr lang="nb-NO"/>
            </a:p>
          </p:txBody>
        </p:sp>
        <p:sp>
          <p:nvSpPr>
            <p:cNvPr id="487432" name="Rectangle 8"/>
            <p:cNvSpPr>
              <a:spLocks noChangeArrowheads="1"/>
            </p:cNvSpPr>
            <p:nvPr/>
          </p:nvSpPr>
          <p:spPr bwMode="auto">
            <a:xfrm>
              <a:off x="1910" y="1766"/>
              <a:ext cx="383" cy="288"/>
            </a:xfrm>
            <a:prstGeom prst="rect">
              <a:avLst/>
            </a:prstGeom>
            <a:noFill/>
            <a:ln w="9525">
              <a:noFill/>
              <a:miter lim="800000"/>
              <a:headEnd/>
              <a:tailEnd/>
            </a:ln>
            <a:effectLst/>
          </p:spPr>
          <p:txBody>
            <a:bodyPr wrap="none" lIns="92075" tIns="46038" rIns="92075" bIns="46038">
              <a:spAutoFit/>
            </a:bodyPr>
            <a:lstStyle/>
            <a:p>
              <a:pPr algn="l" eaLnBrk="0" hangingPunct="0"/>
              <a:r>
                <a:rPr lang="en-US" sz="2400"/>
                <a:t>KR</a:t>
              </a:r>
            </a:p>
          </p:txBody>
        </p:sp>
      </p:grpSp>
      <p:grpSp>
        <p:nvGrpSpPr>
          <p:cNvPr id="4" name="Group 9"/>
          <p:cNvGrpSpPr>
            <a:grpSpLocks/>
          </p:cNvGrpSpPr>
          <p:nvPr/>
        </p:nvGrpSpPr>
        <p:grpSpPr bwMode="auto">
          <a:xfrm>
            <a:off x="4367213" y="2444750"/>
            <a:ext cx="1184275" cy="1206500"/>
            <a:chOff x="2980" y="1540"/>
            <a:chExt cx="808" cy="760"/>
          </a:xfrm>
        </p:grpSpPr>
        <p:sp>
          <p:nvSpPr>
            <p:cNvPr id="487434" name="Rectangle 10"/>
            <p:cNvSpPr>
              <a:spLocks noChangeArrowheads="1"/>
            </p:cNvSpPr>
            <p:nvPr/>
          </p:nvSpPr>
          <p:spPr bwMode="auto">
            <a:xfrm>
              <a:off x="2980" y="1540"/>
              <a:ext cx="808" cy="760"/>
            </a:xfrm>
            <a:prstGeom prst="rect">
              <a:avLst/>
            </a:prstGeom>
            <a:solidFill>
              <a:schemeClr val="accent1"/>
            </a:solidFill>
            <a:ln w="12700">
              <a:solidFill>
                <a:schemeClr val="tx1"/>
              </a:solidFill>
              <a:miter lim="800000"/>
              <a:headEnd/>
              <a:tailEnd/>
            </a:ln>
            <a:effectLst/>
          </p:spPr>
          <p:txBody>
            <a:bodyPr wrap="none" anchor="ctr"/>
            <a:lstStyle/>
            <a:p>
              <a:endParaRPr lang="nb-NO"/>
            </a:p>
          </p:txBody>
        </p:sp>
        <p:sp>
          <p:nvSpPr>
            <p:cNvPr id="487435" name="Rectangle 11"/>
            <p:cNvSpPr>
              <a:spLocks noChangeArrowheads="1"/>
            </p:cNvSpPr>
            <p:nvPr/>
          </p:nvSpPr>
          <p:spPr bwMode="auto">
            <a:xfrm>
              <a:off x="3110" y="1766"/>
              <a:ext cx="404" cy="288"/>
            </a:xfrm>
            <a:prstGeom prst="rect">
              <a:avLst/>
            </a:prstGeom>
            <a:noFill/>
            <a:ln w="9525">
              <a:noFill/>
              <a:miter lim="800000"/>
              <a:headEnd/>
              <a:tailEnd/>
            </a:ln>
            <a:effectLst/>
          </p:spPr>
          <p:txBody>
            <a:bodyPr wrap="none" lIns="92075" tIns="46038" rIns="92075" bIns="46038">
              <a:spAutoFit/>
            </a:bodyPr>
            <a:lstStyle/>
            <a:p>
              <a:pPr algn="l" eaLnBrk="0" hangingPunct="0"/>
              <a:r>
                <a:rPr lang="en-US" sz="2400"/>
                <a:t>OR</a:t>
              </a:r>
            </a:p>
          </p:txBody>
        </p:sp>
      </p:grpSp>
      <p:grpSp>
        <p:nvGrpSpPr>
          <p:cNvPr id="5" name="Group 12"/>
          <p:cNvGrpSpPr>
            <a:grpSpLocks/>
          </p:cNvGrpSpPr>
          <p:nvPr/>
        </p:nvGrpSpPr>
        <p:grpSpPr bwMode="auto">
          <a:xfrm>
            <a:off x="6407150" y="2444750"/>
            <a:ext cx="1184275" cy="1206500"/>
            <a:chOff x="4372" y="1540"/>
            <a:chExt cx="808" cy="760"/>
          </a:xfrm>
        </p:grpSpPr>
        <p:sp>
          <p:nvSpPr>
            <p:cNvPr id="487437" name="Rectangle 13"/>
            <p:cNvSpPr>
              <a:spLocks noChangeArrowheads="1"/>
            </p:cNvSpPr>
            <p:nvPr/>
          </p:nvSpPr>
          <p:spPr bwMode="auto">
            <a:xfrm>
              <a:off x="4372" y="1540"/>
              <a:ext cx="808" cy="760"/>
            </a:xfrm>
            <a:prstGeom prst="rect">
              <a:avLst/>
            </a:prstGeom>
            <a:solidFill>
              <a:schemeClr val="accent1"/>
            </a:solidFill>
            <a:ln w="12700">
              <a:solidFill>
                <a:schemeClr val="tx1"/>
              </a:solidFill>
              <a:miter lim="800000"/>
              <a:headEnd/>
              <a:tailEnd/>
            </a:ln>
            <a:effectLst/>
          </p:spPr>
          <p:txBody>
            <a:bodyPr wrap="none" anchor="ctr"/>
            <a:lstStyle/>
            <a:p>
              <a:endParaRPr lang="nb-NO"/>
            </a:p>
          </p:txBody>
        </p:sp>
        <p:sp>
          <p:nvSpPr>
            <p:cNvPr id="487438" name="Rectangle 14"/>
            <p:cNvSpPr>
              <a:spLocks noChangeArrowheads="1"/>
            </p:cNvSpPr>
            <p:nvPr/>
          </p:nvSpPr>
          <p:spPr bwMode="auto">
            <a:xfrm>
              <a:off x="4502" y="1766"/>
              <a:ext cx="393" cy="288"/>
            </a:xfrm>
            <a:prstGeom prst="rect">
              <a:avLst/>
            </a:prstGeom>
            <a:noFill/>
            <a:ln w="9525">
              <a:noFill/>
              <a:miter lim="800000"/>
              <a:headEnd/>
              <a:tailEnd/>
            </a:ln>
            <a:effectLst/>
          </p:spPr>
          <p:txBody>
            <a:bodyPr wrap="none" lIns="92075" tIns="46038" rIns="92075" bIns="46038">
              <a:spAutoFit/>
            </a:bodyPr>
            <a:lstStyle/>
            <a:p>
              <a:pPr algn="l" eaLnBrk="0" hangingPunct="0"/>
              <a:r>
                <a:rPr lang="en-US" sz="2400"/>
                <a:t>RR</a:t>
              </a:r>
            </a:p>
          </p:txBody>
        </p:sp>
      </p:grpSp>
      <p:sp>
        <p:nvSpPr>
          <p:cNvPr id="487439" name="Rectangle 15"/>
          <p:cNvSpPr>
            <a:spLocks noChangeArrowheads="1"/>
          </p:cNvSpPr>
          <p:nvPr/>
        </p:nvSpPr>
        <p:spPr bwMode="auto">
          <a:xfrm>
            <a:off x="2095500" y="2879725"/>
            <a:ext cx="370294" cy="462307"/>
          </a:xfrm>
          <a:prstGeom prst="rect">
            <a:avLst/>
          </a:prstGeom>
          <a:noFill/>
          <a:ln w="9525">
            <a:noFill/>
            <a:miter lim="800000"/>
            <a:headEnd/>
            <a:tailEnd/>
          </a:ln>
          <a:effectLst/>
        </p:spPr>
        <p:txBody>
          <a:bodyPr wrap="none" lIns="92075" tIns="46038" rIns="92075" bIns="46038">
            <a:spAutoFit/>
          </a:bodyPr>
          <a:lstStyle/>
          <a:p>
            <a:pPr algn="l" eaLnBrk="0" hangingPunct="0"/>
            <a:r>
              <a:rPr lang="en-US" sz="2400" b="1" dirty="0">
                <a:solidFill>
                  <a:schemeClr val="tx1"/>
                </a:solidFill>
              </a:rPr>
              <a:t>X</a:t>
            </a:r>
          </a:p>
        </p:txBody>
      </p:sp>
      <p:sp>
        <p:nvSpPr>
          <p:cNvPr id="487440" name="Rectangle 16"/>
          <p:cNvSpPr>
            <a:spLocks noChangeArrowheads="1"/>
          </p:cNvSpPr>
          <p:nvPr/>
        </p:nvSpPr>
        <p:spPr bwMode="auto">
          <a:xfrm>
            <a:off x="3924300" y="2803525"/>
            <a:ext cx="370294" cy="462307"/>
          </a:xfrm>
          <a:prstGeom prst="rect">
            <a:avLst/>
          </a:prstGeom>
          <a:noFill/>
          <a:ln w="9525">
            <a:noFill/>
            <a:miter lim="800000"/>
            <a:headEnd/>
            <a:tailEnd/>
          </a:ln>
          <a:effectLst/>
        </p:spPr>
        <p:txBody>
          <a:bodyPr wrap="none" lIns="92075" tIns="46038" rIns="92075" bIns="46038">
            <a:spAutoFit/>
          </a:bodyPr>
          <a:lstStyle/>
          <a:p>
            <a:pPr algn="l" eaLnBrk="0" hangingPunct="0"/>
            <a:r>
              <a:rPr lang="en-US" sz="2400" b="1">
                <a:solidFill>
                  <a:schemeClr val="tx1"/>
                </a:solidFill>
              </a:rPr>
              <a:t>X</a:t>
            </a:r>
          </a:p>
        </p:txBody>
      </p:sp>
      <p:sp>
        <p:nvSpPr>
          <p:cNvPr id="487441" name="Rectangle 17"/>
          <p:cNvSpPr>
            <a:spLocks noChangeArrowheads="1"/>
          </p:cNvSpPr>
          <p:nvPr/>
        </p:nvSpPr>
        <p:spPr bwMode="auto">
          <a:xfrm>
            <a:off x="5822950" y="2803525"/>
            <a:ext cx="367088" cy="462307"/>
          </a:xfrm>
          <a:prstGeom prst="rect">
            <a:avLst/>
          </a:prstGeom>
          <a:noFill/>
          <a:ln w="9525">
            <a:noFill/>
            <a:miter lim="800000"/>
            <a:headEnd/>
            <a:tailEnd/>
          </a:ln>
          <a:effectLst/>
        </p:spPr>
        <p:txBody>
          <a:bodyPr wrap="none" lIns="92075" tIns="46038" rIns="92075" bIns="46038">
            <a:spAutoFit/>
          </a:bodyPr>
          <a:lstStyle/>
          <a:p>
            <a:pPr algn="l" eaLnBrk="0" hangingPunct="0"/>
            <a:r>
              <a:rPr lang="en-US" sz="2400" b="1">
                <a:solidFill>
                  <a:schemeClr val="tx1"/>
                </a:solidFill>
              </a:rPr>
              <a:t>=</a:t>
            </a:r>
          </a:p>
        </p:txBody>
      </p:sp>
      <p:grpSp>
        <p:nvGrpSpPr>
          <p:cNvPr id="6" name="Group 18"/>
          <p:cNvGrpSpPr>
            <a:grpSpLocks/>
          </p:cNvGrpSpPr>
          <p:nvPr/>
        </p:nvGrpSpPr>
        <p:grpSpPr bwMode="auto">
          <a:xfrm>
            <a:off x="2608263" y="4578350"/>
            <a:ext cx="1184275" cy="1206500"/>
            <a:chOff x="1780" y="2884"/>
            <a:chExt cx="808" cy="760"/>
          </a:xfrm>
        </p:grpSpPr>
        <p:sp>
          <p:nvSpPr>
            <p:cNvPr id="487443" name="Rectangle 19"/>
            <p:cNvSpPr>
              <a:spLocks noChangeArrowheads="1"/>
            </p:cNvSpPr>
            <p:nvPr/>
          </p:nvSpPr>
          <p:spPr bwMode="auto">
            <a:xfrm>
              <a:off x="1780" y="2884"/>
              <a:ext cx="808" cy="760"/>
            </a:xfrm>
            <a:prstGeom prst="rect">
              <a:avLst/>
            </a:prstGeom>
            <a:solidFill>
              <a:schemeClr val="folHlink"/>
            </a:solidFill>
            <a:ln w="12700">
              <a:solidFill>
                <a:schemeClr val="folHlink"/>
              </a:solidFill>
              <a:miter lim="800000"/>
              <a:headEnd/>
              <a:tailEnd/>
            </a:ln>
            <a:effectLst/>
          </p:spPr>
          <p:txBody>
            <a:bodyPr wrap="none" anchor="ctr"/>
            <a:lstStyle/>
            <a:p>
              <a:endParaRPr lang="nb-NO"/>
            </a:p>
          </p:txBody>
        </p:sp>
        <p:sp>
          <p:nvSpPr>
            <p:cNvPr id="487444" name="Rectangle 20"/>
            <p:cNvSpPr>
              <a:spLocks noChangeArrowheads="1"/>
            </p:cNvSpPr>
            <p:nvPr/>
          </p:nvSpPr>
          <p:spPr bwMode="auto">
            <a:xfrm>
              <a:off x="1910" y="3110"/>
              <a:ext cx="316" cy="294"/>
            </a:xfrm>
            <a:prstGeom prst="rect">
              <a:avLst/>
            </a:prstGeom>
            <a:solidFill>
              <a:schemeClr val="folHlink"/>
            </a:solidFill>
            <a:ln w="9525">
              <a:solidFill>
                <a:schemeClr val="folHlink"/>
              </a:solidFill>
              <a:miter lim="800000"/>
              <a:headEnd/>
              <a:tailEnd/>
            </a:ln>
            <a:effectLst/>
          </p:spPr>
          <p:txBody>
            <a:bodyPr wrap="none" lIns="92075" tIns="46038" rIns="92075" bIns="46038">
              <a:spAutoFit/>
            </a:bodyPr>
            <a:lstStyle/>
            <a:p>
              <a:pPr algn="l" eaLnBrk="0" hangingPunct="0"/>
              <a:r>
                <a:rPr lang="en-US" sz="2400"/>
                <a:t>IT</a:t>
              </a:r>
            </a:p>
          </p:txBody>
        </p:sp>
      </p:grpSp>
      <p:sp>
        <p:nvSpPr>
          <p:cNvPr id="487445" name="Line 21"/>
          <p:cNvSpPr>
            <a:spLocks noChangeShapeType="1"/>
          </p:cNvSpPr>
          <p:nvPr/>
        </p:nvSpPr>
        <p:spPr bwMode="auto">
          <a:xfrm flipV="1">
            <a:off x="3165475" y="3657600"/>
            <a:ext cx="0" cy="914400"/>
          </a:xfrm>
          <a:prstGeom prst="line">
            <a:avLst/>
          </a:prstGeom>
          <a:noFill/>
          <a:ln w="12700">
            <a:solidFill>
              <a:schemeClr val="tx1"/>
            </a:solidFill>
            <a:round/>
            <a:headEnd type="none" w="sm" len="sm"/>
            <a:tailEnd type="stealth" w="med" len="lg"/>
          </a:ln>
          <a:effectLst/>
        </p:spPr>
        <p:txBody>
          <a:bodyPr/>
          <a:lstStyle/>
          <a:p>
            <a:endParaRPr lang="nb-NO"/>
          </a:p>
        </p:txBody>
      </p:sp>
      <p:sp>
        <p:nvSpPr>
          <p:cNvPr id="487446" name="Line 22"/>
          <p:cNvSpPr>
            <a:spLocks noChangeShapeType="1"/>
          </p:cNvSpPr>
          <p:nvPr/>
        </p:nvSpPr>
        <p:spPr bwMode="auto">
          <a:xfrm flipH="1" flipV="1">
            <a:off x="1758950" y="3657600"/>
            <a:ext cx="1125538" cy="914400"/>
          </a:xfrm>
          <a:prstGeom prst="line">
            <a:avLst/>
          </a:prstGeom>
          <a:noFill/>
          <a:ln w="12700">
            <a:solidFill>
              <a:schemeClr val="tx1"/>
            </a:solidFill>
            <a:prstDash val="lgDash"/>
            <a:round/>
            <a:headEnd type="none" w="sm" len="sm"/>
            <a:tailEnd type="stealth" w="med" len="lg"/>
          </a:ln>
          <a:effectLst/>
        </p:spPr>
        <p:txBody>
          <a:bodyPr/>
          <a:lstStyle/>
          <a:p>
            <a:endParaRPr lang="nb-NO"/>
          </a:p>
        </p:txBody>
      </p:sp>
      <p:sp>
        <p:nvSpPr>
          <p:cNvPr id="487447" name="Line 23"/>
          <p:cNvSpPr>
            <a:spLocks noChangeShapeType="1"/>
          </p:cNvSpPr>
          <p:nvPr/>
        </p:nvSpPr>
        <p:spPr bwMode="auto">
          <a:xfrm flipV="1">
            <a:off x="3516313" y="3657600"/>
            <a:ext cx="1055687" cy="914400"/>
          </a:xfrm>
          <a:prstGeom prst="line">
            <a:avLst/>
          </a:prstGeom>
          <a:noFill/>
          <a:ln w="12700">
            <a:solidFill>
              <a:schemeClr val="tx1"/>
            </a:solidFill>
            <a:prstDash val="lgDash"/>
            <a:round/>
            <a:headEnd type="none" w="sm" len="sm"/>
            <a:tailEnd type="stealth" w="med" len="lg"/>
          </a:ln>
          <a:effectLst/>
        </p:spPr>
        <p:txBody>
          <a:bodyPr/>
          <a:lstStyle/>
          <a:p>
            <a:endParaRPr lang="nb-N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81FF040B-0A85-4C4A-A2A8-727303AC6428}"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712B7A72-57C7-4275-8F3E-7C4235C191CB}" type="slidenum">
              <a:rPr lang="nb-NO"/>
              <a:pPr/>
              <a:t>7</a:t>
            </a:fld>
            <a:endParaRPr lang="nb-NO"/>
          </a:p>
        </p:txBody>
      </p:sp>
      <p:sp>
        <p:nvSpPr>
          <p:cNvPr id="488450" name="Rectangle 2"/>
          <p:cNvSpPr>
            <a:spLocks noGrp="1" noChangeArrowheads="1"/>
          </p:cNvSpPr>
          <p:nvPr>
            <p:ph type="title"/>
          </p:nvPr>
        </p:nvSpPr>
        <p:spPr/>
        <p:txBody>
          <a:bodyPr/>
          <a:lstStyle/>
          <a:p>
            <a:r>
              <a:rPr lang="nb-NO" dirty="0" smtClean="0"/>
              <a:t>ISA </a:t>
            </a:r>
            <a:r>
              <a:rPr lang="nb-NO" dirty="0"/>
              <a:t>315 - Standardens inndeling</a:t>
            </a:r>
            <a:endParaRPr lang="en-US" dirty="0"/>
          </a:p>
        </p:txBody>
      </p:sp>
      <p:sp>
        <p:nvSpPr>
          <p:cNvPr id="488451" name="Rectangle 3"/>
          <p:cNvSpPr>
            <a:spLocks noGrp="1" noChangeArrowheads="1"/>
          </p:cNvSpPr>
          <p:nvPr>
            <p:ph type="body" idx="1"/>
          </p:nvPr>
        </p:nvSpPr>
        <p:spPr>
          <a:xfrm>
            <a:off x="522288" y="1703388"/>
            <a:ext cx="8050212" cy="5400675"/>
          </a:xfrm>
        </p:spPr>
        <p:txBody>
          <a:bodyPr/>
          <a:lstStyle/>
          <a:p>
            <a:r>
              <a:rPr lang="nb-NO" sz="1800" dirty="0" smtClean="0"/>
              <a:t>Risikovurderingshandlinger</a:t>
            </a:r>
            <a:endParaRPr lang="nb-NO" sz="1800" dirty="0"/>
          </a:p>
          <a:p>
            <a:pPr lvl="1"/>
            <a:r>
              <a:rPr lang="nb-NO" sz="1600" dirty="0" smtClean="0"/>
              <a:t>Hvilke handlinger gjør vi</a:t>
            </a:r>
            <a:endParaRPr lang="nb-NO" sz="1600" dirty="0"/>
          </a:p>
          <a:p>
            <a:r>
              <a:rPr lang="nb-NO" sz="1800" dirty="0"/>
              <a:t>Forstå virksomheten og omgivelsene, herunder </a:t>
            </a:r>
            <a:r>
              <a:rPr lang="nb-NO" sz="1800" dirty="0" err="1"/>
              <a:t>internkontroll</a:t>
            </a:r>
            <a:endParaRPr lang="nb-NO" sz="1800" dirty="0"/>
          </a:p>
          <a:p>
            <a:pPr lvl="1"/>
            <a:r>
              <a:rPr lang="nb-NO" sz="1600" dirty="0"/>
              <a:t>Hva skal vi forstå</a:t>
            </a:r>
          </a:p>
          <a:p>
            <a:r>
              <a:rPr lang="nb-NO" dirty="0" smtClean="0"/>
              <a:t>Identifisere og v</a:t>
            </a:r>
            <a:r>
              <a:rPr lang="nb-NO" sz="1800" dirty="0" smtClean="0"/>
              <a:t>urdere </a:t>
            </a:r>
            <a:r>
              <a:rPr lang="nb-NO" sz="1800" dirty="0"/>
              <a:t>risiko for vesentlige feil</a:t>
            </a:r>
          </a:p>
          <a:p>
            <a:r>
              <a:rPr lang="nb-NO" sz="1800" dirty="0" smtClean="0"/>
              <a:t>Dokumentasjon</a:t>
            </a:r>
            <a:endParaRPr lang="en-US" sz="1800" dirty="0"/>
          </a:p>
        </p:txBody>
      </p:sp>
      <p:sp>
        <p:nvSpPr>
          <p:cNvPr id="488452" name="Text Box 4"/>
          <p:cNvSpPr txBox="1">
            <a:spLocks noChangeArrowheads="1"/>
          </p:cNvSpPr>
          <p:nvPr/>
        </p:nvSpPr>
        <p:spPr bwMode="auto">
          <a:xfrm>
            <a:off x="7429520" y="571480"/>
            <a:ext cx="1449388" cy="336550"/>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a:latin typeface="Arial Narrow" pitchFamily="34" charset="0"/>
              </a:rPr>
              <a:t>Risikovurdering</a:t>
            </a:r>
            <a:endParaRPr lang="en-US" sz="1600" b="1" dirty="0">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F8E5A4E-35A2-4E83-8BFD-51585E1E2A65}"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0A87C8B1-82E4-4203-A197-81A4507891D5}" type="slidenum">
              <a:rPr lang="nb-NO"/>
              <a:pPr/>
              <a:t>8</a:t>
            </a:fld>
            <a:endParaRPr lang="nb-NO"/>
          </a:p>
        </p:txBody>
      </p:sp>
      <p:sp>
        <p:nvSpPr>
          <p:cNvPr id="489474" name="Rectangle 2"/>
          <p:cNvSpPr>
            <a:spLocks noGrp="1" noChangeArrowheads="1"/>
          </p:cNvSpPr>
          <p:nvPr>
            <p:ph type="title"/>
          </p:nvPr>
        </p:nvSpPr>
        <p:spPr>
          <a:xfrm>
            <a:off x="457200" y="457200"/>
            <a:ext cx="8201025" cy="1066800"/>
          </a:xfrm>
        </p:spPr>
        <p:txBody>
          <a:bodyPr/>
          <a:lstStyle/>
          <a:p>
            <a:r>
              <a:rPr lang="nb-NO"/>
              <a:t>Riskovurdering</a:t>
            </a:r>
            <a:endParaRPr lang="en-US"/>
          </a:p>
        </p:txBody>
      </p:sp>
      <p:sp>
        <p:nvSpPr>
          <p:cNvPr id="489475" name="Rectangle 3"/>
          <p:cNvSpPr>
            <a:spLocks noGrp="1" noChangeArrowheads="1"/>
          </p:cNvSpPr>
          <p:nvPr>
            <p:ph type="body" idx="1"/>
          </p:nvPr>
        </p:nvSpPr>
        <p:spPr>
          <a:xfrm>
            <a:off x="455613" y="1412875"/>
            <a:ext cx="7670800" cy="3748088"/>
          </a:xfrm>
        </p:spPr>
        <p:txBody>
          <a:bodyPr/>
          <a:lstStyle/>
          <a:p>
            <a:pPr>
              <a:buFont typeface="Arial" charset="0"/>
              <a:buNone/>
            </a:pPr>
            <a:r>
              <a:rPr lang="nb-NO" dirty="0" smtClean="0"/>
              <a:t>Mål ISA 315</a:t>
            </a:r>
            <a:endParaRPr lang="nb-NO" dirty="0"/>
          </a:p>
          <a:p>
            <a:r>
              <a:rPr lang="nb-NO" dirty="0"/>
              <a:t>	</a:t>
            </a:r>
            <a:r>
              <a:rPr lang="nb-NO" dirty="0" smtClean="0"/>
              <a:t>Revisor har som mål å identifisere og anslå risikoene for vesentlig feilinformasjon, enten den skyldes misligheter eller feil, på regnskaps- og påstandsnivå, gjennom forståelse av enheten og dens omgivelser, herunder enhetens interne kontroll, for dermed å danne grunnlag for utforming og iverksettelse av handlinger for å håndtere de anslåtte risikoene for vesentlig feilinformasjon. </a:t>
            </a:r>
            <a:endParaRPr lang="en-US" dirty="0"/>
          </a:p>
        </p:txBody>
      </p:sp>
      <p:sp>
        <p:nvSpPr>
          <p:cNvPr id="489476" name="Text Box 4"/>
          <p:cNvSpPr txBox="1">
            <a:spLocks noChangeArrowheads="1"/>
          </p:cNvSpPr>
          <p:nvPr/>
        </p:nvSpPr>
        <p:spPr bwMode="auto">
          <a:xfrm>
            <a:off x="7572396" y="571480"/>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D66EA20-28C6-4109-B241-7121AEA27D30}" type="datetime4">
              <a:rPr lang="nb-NO"/>
              <a:pPr/>
              <a:t>22. februar 2011</a:t>
            </a:fld>
            <a:endParaRPr lang="nb-NO"/>
          </a:p>
        </p:txBody>
      </p:sp>
      <p:sp>
        <p:nvSpPr>
          <p:cNvPr id="6" name="Footer Placeholder 4"/>
          <p:cNvSpPr>
            <a:spLocks noGrp="1"/>
          </p:cNvSpPr>
          <p:nvPr>
            <p:ph type="ftr" sz="quarter" idx="11"/>
          </p:nvPr>
        </p:nvSpPr>
        <p:spPr/>
        <p:txBody>
          <a:bodyPr/>
          <a:lstStyle/>
          <a:p>
            <a:r>
              <a:rPr lang="nb-NO" dirty="0" smtClean="0"/>
              <a:t>Integrering av IT i revisjonen</a:t>
            </a:r>
            <a:endParaRPr lang="nb-NO" dirty="0"/>
          </a:p>
        </p:txBody>
      </p:sp>
      <p:sp>
        <p:nvSpPr>
          <p:cNvPr id="7" name="Slide Number Placeholder 5"/>
          <p:cNvSpPr>
            <a:spLocks noGrp="1"/>
          </p:cNvSpPr>
          <p:nvPr>
            <p:ph type="sldNum" sz="quarter" idx="12"/>
          </p:nvPr>
        </p:nvSpPr>
        <p:spPr/>
        <p:txBody>
          <a:bodyPr/>
          <a:lstStyle/>
          <a:p>
            <a:r>
              <a:rPr lang="nb-NO"/>
              <a:t>Side </a:t>
            </a:r>
            <a:fld id="{2F75D251-5FAD-4050-8F26-4F8E934D36DA}" type="slidenum">
              <a:rPr lang="nb-NO"/>
              <a:pPr/>
              <a:t>9</a:t>
            </a:fld>
            <a:endParaRPr lang="nb-NO"/>
          </a:p>
        </p:txBody>
      </p:sp>
      <p:sp>
        <p:nvSpPr>
          <p:cNvPr id="490498" name="Rectangle 2"/>
          <p:cNvSpPr>
            <a:spLocks noGrp="1" noChangeArrowheads="1"/>
          </p:cNvSpPr>
          <p:nvPr>
            <p:ph type="title"/>
          </p:nvPr>
        </p:nvSpPr>
        <p:spPr>
          <a:xfrm>
            <a:off x="457200" y="457200"/>
            <a:ext cx="8201025" cy="1066800"/>
          </a:xfrm>
        </p:spPr>
        <p:txBody>
          <a:bodyPr/>
          <a:lstStyle/>
          <a:p>
            <a:r>
              <a:rPr lang="nb-NO" dirty="0" smtClean="0"/>
              <a:t>Risikovurderingshandlinger</a:t>
            </a:r>
            <a:endParaRPr lang="en-US" dirty="0"/>
          </a:p>
        </p:txBody>
      </p:sp>
      <p:sp>
        <p:nvSpPr>
          <p:cNvPr id="490499" name="Rectangle 3"/>
          <p:cNvSpPr>
            <a:spLocks noGrp="1" noChangeArrowheads="1"/>
          </p:cNvSpPr>
          <p:nvPr>
            <p:ph type="body" idx="1"/>
          </p:nvPr>
        </p:nvSpPr>
        <p:spPr>
          <a:xfrm>
            <a:off x="490538" y="1412875"/>
            <a:ext cx="7272337" cy="4159250"/>
          </a:xfrm>
        </p:spPr>
        <p:txBody>
          <a:bodyPr/>
          <a:lstStyle/>
          <a:p>
            <a:pPr>
              <a:lnSpc>
                <a:spcPct val="80000"/>
              </a:lnSpc>
            </a:pPr>
            <a:r>
              <a:rPr lang="nb-NO" dirty="0" smtClean="0"/>
              <a:t>Forespørsler </a:t>
            </a:r>
            <a:r>
              <a:rPr lang="nb-NO" dirty="0"/>
              <a:t>til ledelsen og andre</a:t>
            </a:r>
          </a:p>
          <a:p>
            <a:pPr lvl="1">
              <a:lnSpc>
                <a:spcPct val="90000"/>
              </a:lnSpc>
            </a:pPr>
            <a:r>
              <a:rPr lang="nb-NO" sz="1600" dirty="0"/>
              <a:t>Styre, intern revisjon, ansatte advokater, økonomipersonell, operativt personell, eksterne</a:t>
            </a:r>
          </a:p>
          <a:p>
            <a:pPr>
              <a:lnSpc>
                <a:spcPct val="80000"/>
              </a:lnSpc>
            </a:pPr>
            <a:r>
              <a:rPr lang="nb-NO" dirty="0"/>
              <a:t>Analyser</a:t>
            </a:r>
          </a:p>
          <a:p>
            <a:pPr lvl="1">
              <a:lnSpc>
                <a:spcPct val="90000"/>
              </a:lnSpc>
            </a:pPr>
            <a:r>
              <a:rPr lang="nb-NO" sz="1600" dirty="0"/>
              <a:t>Høyt nivå, indikasjoner</a:t>
            </a:r>
          </a:p>
          <a:p>
            <a:pPr>
              <a:lnSpc>
                <a:spcPct val="80000"/>
              </a:lnSpc>
            </a:pPr>
            <a:r>
              <a:rPr lang="nb-NO" dirty="0"/>
              <a:t>Observasjon og inspeksjon</a:t>
            </a:r>
          </a:p>
          <a:p>
            <a:pPr lvl="1">
              <a:lnSpc>
                <a:spcPct val="90000"/>
              </a:lnSpc>
            </a:pPr>
            <a:r>
              <a:rPr lang="nb-NO" sz="1600" dirty="0"/>
              <a:t>Drift, planer </a:t>
            </a:r>
            <a:r>
              <a:rPr lang="nb-NO" sz="1600" dirty="0" err="1"/>
              <a:t>etc</a:t>
            </a:r>
            <a:r>
              <a:rPr lang="nb-NO" sz="1600" dirty="0"/>
              <a:t>, manualer, transaksjoner</a:t>
            </a:r>
          </a:p>
          <a:p>
            <a:pPr lvl="1">
              <a:lnSpc>
                <a:spcPct val="90000"/>
              </a:lnSpc>
            </a:pPr>
            <a:r>
              <a:rPr lang="nb-NO" sz="1600" dirty="0"/>
              <a:t>Informasjon innhentet tidligere år</a:t>
            </a:r>
          </a:p>
          <a:p>
            <a:pPr lvl="1">
              <a:lnSpc>
                <a:spcPct val="90000"/>
              </a:lnSpc>
              <a:buFont typeface="Arial" charset="0"/>
              <a:buNone/>
            </a:pPr>
            <a:endParaRPr lang="nb-NO" dirty="0"/>
          </a:p>
          <a:p>
            <a:pPr>
              <a:lnSpc>
                <a:spcPct val="80000"/>
              </a:lnSpc>
              <a:buFont typeface="Arial" charset="0"/>
              <a:buNone/>
            </a:pPr>
            <a:r>
              <a:rPr lang="nb-NO" sz="2000" dirty="0"/>
              <a:t>Diskusjoner i revisjonsteamet</a:t>
            </a:r>
          </a:p>
          <a:p>
            <a:pPr>
              <a:lnSpc>
                <a:spcPct val="80000"/>
              </a:lnSpc>
              <a:buFont typeface="Arial" pitchFamily="34" charset="0"/>
              <a:buChar char="•"/>
            </a:pPr>
            <a:r>
              <a:rPr lang="nb-NO" sz="1600" dirty="0"/>
              <a:t>Kommunikasjon, kunnskapsoverføring osv.</a:t>
            </a:r>
            <a:endParaRPr lang="en-US" sz="1600" dirty="0"/>
          </a:p>
        </p:txBody>
      </p:sp>
      <p:sp>
        <p:nvSpPr>
          <p:cNvPr id="490500" name="Text Box 4"/>
          <p:cNvSpPr txBox="1">
            <a:spLocks noChangeArrowheads="1"/>
          </p:cNvSpPr>
          <p:nvPr/>
        </p:nvSpPr>
        <p:spPr bwMode="auto">
          <a:xfrm>
            <a:off x="7429520" y="642918"/>
            <a:ext cx="784510" cy="338554"/>
          </a:xfrm>
          <a:prstGeom prst="rect">
            <a:avLst/>
          </a:prstGeom>
          <a:noFill/>
          <a:ln w="12700">
            <a:noFill/>
            <a:miter lim="800000"/>
            <a:headEnd type="none" w="sm" len="sm"/>
            <a:tailEnd type="none" w="sm" len="sm"/>
          </a:ln>
          <a:effectLst/>
        </p:spPr>
        <p:txBody>
          <a:bodyPr wrap="none">
            <a:spAutoFit/>
          </a:bodyPr>
          <a:lstStyle/>
          <a:p>
            <a:pPr algn="l" eaLnBrk="0" hangingPunct="0"/>
            <a:r>
              <a:rPr lang="nb-NO" sz="1600" b="1" dirty="0" smtClean="0">
                <a:latin typeface="Arial Narrow" pitchFamily="34" charset="0"/>
              </a:rPr>
              <a:t>ISA </a:t>
            </a:r>
            <a:r>
              <a:rPr lang="nb-NO" sz="1600" b="1" dirty="0">
                <a:latin typeface="Arial Narrow" pitchFamily="34" charset="0"/>
              </a:rPr>
              <a:t>315</a:t>
            </a:r>
            <a:endParaRPr lang="en-US" sz="1600" b="1" dirty="0">
              <a:latin typeface="Arial Narrow" pitchFamily="34" charset="0"/>
            </a:endParaRPr>
          </a:p>
        </p:txBody>
      </p:sp>
    </p:spTree>
  </p:cSld>
  <p:clrMapOvr>
    <a:masterClrMapping/>
  </p:clrMapOvr>
</p:sld>
</file>

<file path=ppt/theme/theme1.xml><?xml version="1.0" encoding="utf-8"?>
<a:theme xmlns:a="http://schemas.openxmlformats.org/drawingml/2006/main" name="BDO_PowerPoint_2007_std_310709">
  <a:themeElements>
    <a:clrScheme name="BDO">
      <a:dk1>
        <a:srgbClr val="000000"/>
      </a:dk1>
      <a:lt1>
        <a:srgbClr val="FFFFFF"/>
      </a:lt1>
      <a:dk2>
        <a:srgbClr val="786860"/>
      </a:dk2>
      <a:lt2>
        <a:srgbClr val="D1108C"/>
      </a:lt2>
      <a:accent1>
        <a:srgbClr val="ED1A3B"/>
      </a:accent1>
      <a:accent2>
        <a:srgbClr val="2EAFA4"/>
      </a:accent2>
      <a:accent3>
        <a:srgbClr val="98002E"/>
      </a:accent3>
      <a:accent4>
        <a:srgbClr val="62CAE3"/>
      </a:accent4>
      <a:accent5>
        <a:srgbClr val="F4ABAF"/>
      </a:accent5>
      <a:accent6>
        <a:srgbClr val="FFE39C"/>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0E04A7C43F74A449F267D608FAE2D56" ma:contentTypeVersion="2" ma:contentTypeDescription="Opprett et nytt dokument." ma:contentTypeScope="" ma:versionID="b2f85ea536b17f69654ce913a28c3df0">
  <xsd:schema xmlns:xsd="http://www.w3.org/2001/XMLSchema" xmlns:p="http://schemas.microsoft.com/office/2006/metadata/properties" xmlns:ns2="017f9185-18a0-4958-9cb6-d14ff7116998" targetNamespace="http://schemas.microsoft.com/office/2006/metadata/properties" ma:root="true" ma:fieldsID="424a952d0b288fd5d0bd60b7051ffff6" ns2:_="">
    <xsd:import namespace="017f9185-18a0-4958-9cb6-d14ff7116998"/>
    <xsd:element name="properties">
      <xsd:complexType>
        <xsd:sequence>
          <xsd:element name="documentManagement">
            <xsd:complexType>
              <xsd:all>
                <xsd:element ref="ns2:Dokumentkategori" minOccurs="0"/>
              </xsd:all>
            </xsd:complexType>
          </xsd:element>
        </xsd:sequence>
      </xsd:complexType>
    </xsd:element>
  </xsd:schema>
  <xsd:schema xmlns:xsd="http://www.w3.org/2001/XMLSchema" xmlns:dms="http://schemas.microsoft.com/office/2006/documentManagement/types" targetNamespace="017f9185-18a0-4958-9cb6-d14ff7116998" elementFormDefault="qualified">
    <xsd:import namespace="http://schemas.microsoft.com/office/2006/documentManagement/types"/>
    <xsd:element name="Dokumentkategori" ma:index="8" nillable="true" ma:displayName="Dokumentkategori" ma:default="BDO presentasjon" ma:format="Dropdown" ma:internalName="Dokumentkategori">
      <xsd:simpleType>
        <xsd:restriction base="dms:Choice">
          <xsd:enumeration value="BDO presentasjon"/>
          <xsd:enumeration value="Pitch"/>
          <xsd:enumeration value="Produktark"/>
          <xsd:enumeration value="Kundepresentasjon"/>
          <xsd:enumeration value="CV"/>
          <xsd:enumeration value="Pitchbook"/>
          <xsd:enumeration value="Mini-CV"/>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ma:readOnly="tru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okumentkategori xmlns="017f9185-18a0-4958-9cb6-d14ff7116998">BDO presentasjon</Dokumentkategori>
  </documentManagement>
</p:properties>
</file>

<file path=customXml/itemProps1.xml><?xml version="1.0" encoding="utf-8"?>
<ds:datastoreItem xmlns:ds="http://schemas.openxmlformats.org/officeDocument/2006/customXml" ds:itemID="{6C20A840-4E88-4788-9639-E5D489E2F4ED}">
  <ds:schemaRefs>
    <ds:schemaRef ds:uri="http://schemas.microsoft.com/sharepoint/v3/contenttype/forms"/>
  </ds:schemaRefs>
</ds:datastoreItem>
</file>

<file path=customXml/itemProps2.xml><?xml version="1.0" encoding="utf-8"?>
<ds:datastoreItem xmlns:ds="http://schemas.openxmlformats.org/officeDocument/2006/customXml" ds:itemID="{538D6C53-A93A-46CE-A64C-3F3860CAF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7f9185-18a0-4958-9cb6-d14ff711699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846C851-ED81-4130-9127-6C181ECCC66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017f9185-18a0-4958-9cb6-d14ff7116998"/>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51956</TotalTime>
  <Words>2558</Words>
  <Application>Microsoft Office PowerPoint</Application>
  <PresentationFormat>On-screen Show (4:3)</PresentationFormat>
  <Paragraphs>747</Paragraphs>
  <Slides>56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BDO_PowerPoint_2007_std_310709</vt:lpstr>
      <vt:lpstr>Organization Chart</vt:lpstr>
      <vt:lpstr>Integrering av IT i revisjonen</vt:lpstr>
      <vt:lpstr>IT-revsjon</vt:lpstr>
      <vt:lpstr>Revisors IT-kompetanse</vt:lpstr>
      <vt:lpstr>Revisjonsprosessen</vt:lpstr>
      <vt:lpstr>Relevante standarder</vt:lpstr>
      <vt:lpstr>Risikomodellen – ISA 200</vt:lpstr>
      <vt:lpstr>ISA 315 - Standardens inndeling</vt:lpstr>
      <vt:lpstr>Riskovurdering</vt:lpstr>
      <vt:lpstr>Risikovurderingshandlinger</vt:lpstr>
      <vt:lpstr>Forstå virksomheten og omgivelsene</vt:lpstr>
      <vt:lpstr>Forstå virksomheten – IT</vt:lpstr>
      <vt:lpstr>Mål og strategier – er IT relevant?</vt:lpstr>
      <vt:lpstr>Revisjonsteamets kompetanse</vt:lpstr>
      <vt:lpstr>Intern kontroll er inndelt i</vt:lpstr>
      <vt:lpstr>Internkontroll og relevans for revisjonen</vt:lpstr>
      <vt:lpstr>IT-påvirkning generelt</vt:lpstr>
      <vt:lpstr>Risiko ved bruk at IT</vt:lpstr>
      <vt:lpstr>Kontrollmiljøet</vt:lpstr>
      <vt:lpstr>Kontrollmiljøet - konsekvenser</vt:lpstr>
      <vt:lpstr>Enhetens risikovurdering</vt:lpstr>
      <vt:lpstr>Informasjonssystemer</vt:lpstr>
      <vt:lpstr>Transaksjonsklasser - prosesser</vt:lpstr>
      <vt:lpstr>Informasjonssystemer (forts.)</vt:lpstr>
      <vt:lpstr>Informasjonssystemet – Hva må kartlegges?</vt:lpstr>
      <vt:lpstr>Eksempel på en kartleggingsteknikk - dataflytdiagrammer</vt:lpstr>
      <vt:lpstr>Dataflytdiagrammer - symboler</vt:lpstr>
      <vt:lpstr>Context-diagram</vt:lpstr>
      <vt:lpstr>Nivå 1</vt:lpstr>
      <vt:lpstr>Nivå 2</vt:lpstr>
      <vt:lpstr>Kontrollaktiviteter</vt:lpstr>
      <vt:lpstr>Kontrollaktiviteter</vt:lpstr>
      <vt:lpstr>Programmerte kontroller</vt:lpstr>
      <vt:lpstr>IT-avhengige manuelle kontroller (ITDM)</vt:lpstr>
      <vt:lpstr>ITDM – avstemminger </vt:lpstr>
      <vt:lpstr>Elektroniske revisjonsbevis</vt:lpstr>
      <vt:lpstr>Generelle IT-kontroller</vt:lpstr>
      <vt:lpstr>Sammenhengen applikasjonskontroller og generelle kontroller</vt:lpstr>
      <vt:lpstr>IT - kontroller</vt:lpstr>
      <vt:lpstr>Kontroller mot regnskapspåstander</vt:lpstr>
      <vt:lpstr>Hvilket omfang er nødvendig</vt:lpstr>
      <vt:lpstr>Prosessorientert innfallsvinkel (COBIT)</vt:lpstr>
      <vt:lpstr>Generelle kontroller – endringshåndtering</vt:lpstr>
      <vt:lpstr>Generelle kontroller – tilgangskontroller </vt:lpstr>
      <vt:lpstr>Overvåkning (av internkontroll)</vt:lpstr>
      <vt:lpstr>Risikovurdering</vt:lpstr>
      <vt:lpstr>Risikovurdering - gjennomføring</vt:lpstr>
      <vt:lpstr>Risikovurdering </vt:lpstr>
      <vt:lpstr>Videre revisjonshandlinger </vt:lpstr>
      <vt:lpstr>Test av kontroller</vt:lpstr>
      <vt:lpstr>Test av kontroller (forts.)</vt:lpstr>
      <vt:lpstr>Test av kontroller</vt:lpstr>
      <vt:lpstr>Test av kontroller</vt:lpstr>
      <vt:lpstr>Forutsetninger for tabellen på neste side</vt:lpstr>
      <vt:lpstr>Teststrategi – test av kontroller</vt:lpstr>
      <vt:lpstr>Oppsummering</vt:lpstr>
      <vt:lpstr>Noen få kommentarer om ISA 402/ISAE3402 - serviceorgansisasjoner</vt:lpstr>
    </vt:vector>
  </TitlesOfParts>
  <Company>BDO Noraudit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dc:title>
  <dc:creator>Stine Haugan</dc:creator>
  <cp:lastModifiedBy>Svein A. Løken</cp:lastModifiedBy>
  <cp:revision>1708</cp:revision>
  <dcterms:created xsi:type="dcterms:W3CDTF">2009-11-18T12:01:54Z</dcterms:created>
  <dcterms:modified xsi:type="dcterms:W3CDTF">2011-02-22T06:36:05Z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0x01010070E04A7C43F74A449F267D608FAE2D56</vt:lpwstr>
  </property>
</Properties>
</file>